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7" r:id="rId2"/>
    <p:sldId id="265" r:id="rId3"/>
    <p:sldId id="264" r:id="rId4"/>
    <p:sldId id="276" r:id="rId5"/>
    <p:sldId id="299" r:id="rId6"/>
    <p:sldId id="317" r:id="rId7"/>
    <p:sldId id="294" r:id="rId8"/>
    <p:sldId id="314" r:id="rId9"/>
    <p:sldId id="315" r:id="rId10"/>
    <p:sldId id="286" r:id="rId11"/>
    <p:sldId id="287" r:id="rId12"/>
    <p:sldId id="284" r:id="rId13"/>
    <p:sldId id="280" r:id="rId14"/>
    <p:sldId id="300" r:id="rId15"/>
    <p:sldId id="301" r:id="rId16"/>
    <p:sldId id="271" r:id="rId17"/>
    <p:sldId id="304" r:id="rId18"/>
    <p:sldId id="305" r:id="rId19"/>
    <p:sldId id="270" r:id="rId20"/>
    <p:sldId id="313" r:id="rId21"/>
    <p:sldId id="272" r:id="rId22"/>
    <p:sldId id="312" r:id="rId23"/>
    <p:sldId id="293" r:id="rId24"/>
    <p:sldId id="274" r:id="rId25"/>
    <p:sldId id="306" r:id="rId26"/>
    <p:sldId id="308" r:id="rId27"/>
    <p:sldId id="311" r:id="rId28"/>
    <p:sldId id="309" r:id="rId29"/>
    <p:sldId id="310" r:id="rId30"/>
    <p:sldId id="303" r:id="rId31"/>
    <p:sldId id="307" r:id="rId32"/>
    <p:sldId id="298" r:id="rId33"/>
    <p:sldId id="295" r:id="rId34"/>
    <p:sldId id="296" r:id="rId35"/>
    <p:sldId id="297" r:id="rId36"/>
    <p:sldId id="302" r:id="rId37"/>
    <p:sldId id="292" r:id="rId38"/>
    <p:sldId id="291" r:id="rId39"/>
  </p:sldIdLst>
  <p:sldSz cx="9144000" cy="5715000" type="screen16x1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5817" autoAdjust="0"/>
  </p:normalViewPr>
  <p:slideViewPr>
    <p:cSldViewPr>
      <p:cViewPr>
        <p:scale>
          <a:sx n="55" d="100"/>
          <a:sy n="55" d="100"/>
        </p:scale>
        <p:origin x="-1596" y="-476"/>
      </p:cViewPr>
      <p:guideLst>
        <p:guide orient="horz" pos="180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DFFF78-BC4E-485F-85CC-AC54671F9A0F}" type="datetimeFigureOut">
              <a:rPr lang="es-ES" smtClean="0"/>
              <a:pPr/>
              <a:t>05/11/2024</a:t>
            </a:fld>
            <a:endParaRPr lang="es-ES"/>
          </a:p>
        </p:txBody>
      </p:sp>
      <p:sp>
        <p:nvSpPr>
          <p:cNvPr id="4" name="3 Marcador de imagen de diapositiva"/>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5F5F6D-5DF8-4D23-AA12-BEECC7385BE1}"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3886789"/>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Título"/>
          <p:cNvSpPr>
            <a:spLocks noGrp="1"/>
          </p:cNvSpPr>
          <p:nvPr>
            <p:ph type="ctrTitle"/>
          </p:nvPr>
        </p:nvSpPr>
        <p:spPr>
          <a:xfrm>
            <a:off x="685800" y="1460501"/>
            <a:ext cx="7772400" cy="152480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685800" y="3009673"/>
            <a:ext cx="7772400" cy="999753"/>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grpSp>
        <p:nvGrpSpPr>
          <p:cNvPr id="2" name="1 Grupo"/>
          <p:cNvGrpSpPr/>
          <p:nvPr/>
        </p:nvGrpSpPr>
        <p:grpSpPr>
          <a:xfrm>
            <a:off x="-3765" y="4127500"/>
            <a:ext cx="9147765" cy="1593407"/>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66A653FC-F0DA-402C-ABEA-66B7C0448E4A}" type="datetimeFigureOut">
              <a:rPr lang="es-ES" smtClean="0"/>
              <a:pPr/>
              <a:t>05/11/2024</a:t>
            </a:fld>
            <a:endParaRPr lang="es-ES"/>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ES"/>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DF3ACE28-4487-420E-8BA1-86C7A982BCEF}"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66A653FC-F0DA-402C-ABEA-66B7C0448E4A}" type="datetimeFigureOut">
              <a:rPr lang="es-ES" smtClean="0"/>
              <a:pPr/>
              <a:t>05/11/2024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DF3ACE28-4487-420E-8BA1-86C7A982BCEF}" type="slidenum">
              <a:rPr lang="es-ES" smtClean="0"/>
              <a:pPr/>
              <a:t>‹Nº›</a:t>
            </a:fld>
            <a:endParaRPr lang="es-ES"/>
          </a:p>
        </p:txBody>
      </p:sp>
      <p:sp>
        <p:nvSpPr>
          <p:cNvPr id="7" name="6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722376" y="883093"/>
            <a:ext cx="7772400" cy="15240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922713" y="2443093"/>
            <a:ext cx="4572000" cy="1212407"/>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66A653FC-F0DA-402C-ABEA-66B7C0448E4A}" type="datetimeFigureOut">
              <a:rPr lang="es-ES" smtClean="0"/>
              <a:pPr/>
              <a:t>05/11/2024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DF3ACE28-4487-420E-8BA1-86C7A982BCEF}" type="slidenum">
              <a:rPr lang="es-ES" smtClean="0"/>
              <a:pPr/>
              <a:t>‹Nº›</a:t>
            </a:fld>
            <a:endParaRPr lang="es-ES"/>
          </a:p>
        </p:txBody>
      </p:sp>
      <p:sp>
        <p:nvSpPr>
          <p:cNvPr id="7" name="6 Cheurón"/>
          <p:cNvSpPr/>
          <p:nvPr/>
        </p:nvSpPr>
        <p:spPr>
          <a:xfrm>
            <a:off x="3636680" y="2504560"/>
            <a:ext cx="182880" cy="1905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Cheurón"/>
          <p:cNvSpPr/>
          <p:nvPr/>
        </p:nvSpPr>
        <p:spPr>
          <a:xfrm>
            <a:off x="3450264" y="2504560"/>
            <a:ext cx="182880" cy="1905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234440"/>
            <a:ext cx="4038600" cy="3771636"/>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234440"/>
            <a:ext cx="4038600" cy="3771636"/>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66A653FC-F0DA-402C-ABEA-66B7C0448E4A}" type="datetimeFigureOut">
              <a:rPr lang="es-ES" smtClean="0"/>
              <a:pPr/>
              <a:t>05/11/2024</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DF3ACE28-4487-420E-8BA1-86C7A982BCEF}" type="slidenum">
              <a:rPr lang="es-ES" smtClean="0"/>
              <a:pPr/>
              <a:t>‹Nº›</a:t>
            </a:fld>
            <a:endParaRPr lang="es-ES"/>
          </a:p>
        </p:txBody>
      </p:sp>
      <p:sp>
        <p:nvSpPr>
          <p:cNvPr id="8" name="7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7542"/>
            <a:ext cx="8229600" cy="952500"/>
          </a:xfrm>
        </p:spPr>
        <p:txBody>
          <a:bodyPr anchor="ctr"/>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4508500"/>
            <a:ext cx="4040188" cy="635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7" y="4508500"/>
            <a:ext cx="4041775" cy="635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203579"/>
            <a:ext cx="4040188" cy="328480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6" y="1203579"/>
            <a:ext cx="4041775" cy="328480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66A653FC-F0DA-402C-ABEA-66B7C0448E4A}" type="datetimeFigureOut">
              <a:rPr lang="es-ES" smtClean="0"/>
              <a:pPr/>
              <a:t>05/11/2024</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DF3ACE28-4487-420E-8BA1-86C7A982BCEF}"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extLst/>
          </a:lstStyle>
          <a:p>
            <a:fld id="{66A653FC-F0DA-402C-ABEA-66B7C0448E4A}" type="datetimeFigureOut">
              <a:rPr lang="es-ES" smtClean="0"/>
              <a:pPr/>
              <a:t>05/11/2024</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DF3ACE28-4487-420E-8BA1-86C7A982BCEF}" type="slidenum">
              <a:rPr lang="es-ES" smtClean="0"/>
              <a:pPr/>
              <a:t>‹Nº›</a:t>
            </a:fld>
            <a:endParaRPr lang="es-ES"/>
          </a:p>
        </p:txBody>
      </p:sp>
      <p:sp>
        <p:nvSpPr>
          <p:cNvPr id="6" name="5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66A653FC-F0DA-402C-ABEA-66B7C0448E4A}" type="datetimeFigureOut">
              <a:rPr lang="es-ES" smtClean="0"/>
              <a:pPr/>
              <a:t>05/11/2024</a:t>
            </a:fld>
            <a:endParaRPr lang="es-ES"/>
          </a:p>
        </p:txBody>
      </p:sp>
      <p:sp>
        <p:nvSpPr>
          <p:cNvPr id="3" name="2 Marcador de pie de página"/>
          <p:cNvSpPr>
            <a:spLocks noGrp="1"/>
          </p:cNvSpPr>
          <p:nvPr>
            <p:ph type="ftr" sz="quarter" idx="11"/>
          </p:nvPr>
        </p:nvSpPr>
        <p:spPr/>
        <p:txBody>
          <a:bodyPr/>
          <a:lstStyle>
            <a:extLst/>
          </a:lstStyle>
          <a:p>
            <a:endParaRPr lang="es-ES"/>
          </a:p>
        </p:txBody>
      </p:sp>
      <p:sp>
        <p:nvSpPr>
          <p:cNvPr id="4" name="3 Marcador de número de diapositiva"/>
          <p:cNvSpPr>
            <a:spLocks noGrp="1"/>
          </p:cNvSpPr>
          <p:nvPr>
            <p:ph type="sldNum" sz="quarter" idx="12"/>
          </p:nvPr>
        </p:nvSpPr>
        <p:spPr/>
        <p:txBody>
          <a:bodyPr/>
          <a:lstStyle>
            <a:extLst/>
          </a:lstStyle>
          <a:p>
            <a:fld id="{DF3ACE28-4487-420E-8BA1-86C7A982BCEF}"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64000"/>
            <a:ext cx="7481776" cy="3810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419600" y="4462585"/>
            <a:ext cx="3974592" cy="7620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914400" y="228600"/>
            <a:ext cx="7479792" cy="3810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727032" y="5339953"/>
            <a:ext cx="1920240" cy="304800"/>
          </a:xfrm>
        </p:spPr>
        <p:txBody>
          <a:bodyPr/>
          <a:lstStyle>
            <a:extLst/>
          </a:lstStyle>
          <a:p>
            <a:fld id="{66A653FC-F0DA-402C-ABEA-66B7C0448E4A}" type="datetimeFigureOut">
              <a:rPr lang="es-ES" smtClean="0"/>
              <a:pPr/>
              <a:t>05/11/2024</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DF3ACE28-4487-420E-8BA1-86C7A982BCEF}"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141232" y="4536169"/>
            <a:ext cx="7162800" cy="540193"/>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3" name="2 Marcador de posición de imagen"/>
          <p:cNvSpPr>
            <a:spLocks noGrp="1"/>
          </p:cNvSpPr>
          <p:nvPr>
            <p:ph type="pic" idx="1"/>
          </p:nvPr>
        </p:nvSpPr>
        <p:spPr>
          <a:xfrm>
            <a:off x="228600" y="158307"/>
            <a:ext cx="8686800" cy="365760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smtClean="0"/>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fld id="{66A653FC-F0DA-402C-ABEA-66B7C0448E4A}" type="datetimeFigureOut">
              <a:rPr lang="es-ES" smtClean="0"/>
              <a:pPr/>
              <a:t>05/11/2024</a:t>
            </a:fld>
            <a:endParaRPr lang="es-ES"/>
          </a:p>
        </p:txBody>
      </p:sp>
      <p:sp>
        <p:nvSpPr>
          <p:cNvPr id="6" name="5 Marcador de pie de página"/>
          <p:cNvSpPr>
            <a:spLocks noGrp="1"/>
          </p:cNvSpPr>
          <p:nvPr>
            <p:ph type="ftr" sz="quarter" idx="11"/>
          </p:nvPr>
        </p:nvSpPr>
        <p:spPr>
          <a:xfrm>
            <a:off x="4380073" y="5339954"/>
            <a:ext cx="2350681" cy="304271"/>
          </a:xfrm>
        </p:spPr>
        <p:txBody>
          <a:bodyPr/>
          <a:lstStyle>
            <a:lvl1pPr>
              <a:defRPr>
                <a:solidFill>
                  <a:schemeClr val="tx1"/>
                </a:solidFill>
              </a:defRPr>
            </a:lvl1pPr>
            <a:extLst/>
          </a:lstStyle>
          <a:p>
            <a:endParaRPr lang="es-ES"/>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fld id="{DF3ACE28-4487-420E-8BA1-86C7A982BCEF}" type="slidenum">
              <a:rPr lang="es-ES" smtClean="0"/>
              <a:pPr/>
              <a:t>‹Nº›</a:t>
            </a:fld>
            <a:endParaRPr lang="es-ES"/>
          </a:p>
        </p:txBody>
      </p:sp>
      <p:sp>
        <p:nvSpPr>
          <p:cNvPr id="2" name="1 Título"/>
          <p:cNvSpPr>
            <a:spLocks noGrp="1"/>
          </p:cNvSpPr>
          <p:nvPr>
            <p:ph type="title"/>
          </p:nvPr>
        </p:nvSpPr>
        <p:spPr>
          <a:xfrm>
            <a:off x="228600" y="4054269"/>
            <a:ext cx="8075432" cy="468893"/>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smtClean="0"/>
              <a:t>Haga clic para modificar el estilo de título del patrón</a:t>
            </a:r>
            <a:endParaRPr kumimoji="0" lang="en-US"/>
          </a:p>
        </p:txBody>
      </p:sp>
      <p:sp>
        <p:nvSpPr>
          <p:cNvPr id="8" name="7 Forma libre"/>
          <p:cNvSpPr>
            <a:spLocks/>
          </p:cNvSpPr>
          <p:nvPr/>
        </p:nvSpPr>
        <p:spPr bwMode="auto">
          <a:xfrm>
            <a:off x="716437" y="4168328"/>
            <a:ext cx="3802003" cy="1202593"/>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Forma libre"/>
          <p:cNvSpPr>
            <a:spLocks/>
          </p:cNvSpPr>
          <p:nvPr/>
        </p:nvSpPr>
        <p:spPr bwMode="auto">
          <a:xfrm>
            <a:off x="-53561" y="4820853"/>
            <a:ext cx="3802003" cy="6985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Triángulo rectángulo"/>
          <p:cNvSpPr>
            <a:spLocks/>
          </p:cNvSpPr>
          <p:nvPr/>
        </p:nvSpPr>
        <p:spPr bwMode="auto">
          <a:xfrm>
            <a:off x="-6042" y="4826044"/>
            <a:ext cx="3402314" cy="900723"/>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Conector recto"/>
          <p:cNvCxnSpPr/>
          <p:nvPr/>
        </p:nvCxnSpPr>
        <p:spPr>
          <a:xfrm>
            <a:off x="-9237" y="4823115"/>
            <a:ext cx="3405509" cy="90365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8664112" y="4157033"/>
            <a:ext cx="182880" cy="1905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Cheurón"/>
          <p:cNvSpPr/>
          <p:nvPr/>
        </p:nvSpPr>
        <p:spPr>
          <a:xfrm>
            <a:off x="8477696" y="4157033"/>
            <a:ext cx="182880" cy="1905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234441"/>
            <a:ext cx="8229600" cy="3655059"/>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66A653FC-F0DA-402C-ABEA-66B7C0448E4A}" type="datetimeFigureOut">
              <a:rPr lang="es-ES" smtClean="0"/>
              <a:pPr/>
              <a:t>05/11/2024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DF3ACE28-4487-420E-8BA1-86C7A982BCEF}"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28867"/>
            <a:ext cx="1777470" cy="4660634"/>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28868"/>
            <a:ext cx="6324600" cy="4660633"/>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66A653FC-F0DA-402C-ABEA-66B7C0448E4A}" type="datetimeFigureOut">
              <a:rPr lang="es-ES" smtClean="0"/>
              <a:pPr/>
              <a:t>05/11/2024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DF3ACE28-4487-420E-8BA1-86C7A982BCEF}"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716437" y="4168328"/>
            <a:ext cx="3802003" cy="1202593"/>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Forma libre"/>
          <p:cNvSpPr>
            <a:spLocks/>
          </p:cNvSpPr>
          <p:nvPr/>
        </p:nvSpPr>
        <p:spPr bwMode="auto">
          <a:xfrm>
            <a:off x="-53561" y="4820853"/>
            <a:ext cx="3802003" cy="6985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Triángulo rectángulo"/>
          <p:cNvSpPr>
            <a:spLocks/>
          </p:cNvSpPr>
          <p:nvPr/>
        </p:nvSpPr>
        <p:spPr bwMode="auto">
          <a:xfrm>
            <a:off x="-6042" y="4826044"/>
            <a:ext cx="3402314" cy="900723"/>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Conector recto"/>
          <p:cNvCxnSpPr/>
          <p:nvPr/>
        </p:nvCxnSpPr>
        <p:spPr>
          <a:xfrm>
            <a:off x="-9237" y="4823115"/>
            <a:ext cx="3405509" cy="90365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28865"/>
            <a:ext cx="8229600" cy="9525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234440"/>
            <a:ext cx="8229600" cy="3771636"/>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6727032" y="5339953"/>
            <a:ext cx="1920240" cy="304800"/>
          </a:xfrm>
          <a:prstGeom prst="rect">
            <a:avLst/>
          </a:prstGeom>
        </p:spPr>
        <p:txBody>
          <a:bodyPr vert="horz" anchor="b"/>
          <a:lstStyle>
            <a:lvl1pPr algn="l" eaLnBrk="1" latinLnBrk="0" hangingPunct="1">
              <a:defRPr kumimoji="0" sz="1000">
                <a:solidFill>
                  <a:schemeClr val="tx1"/>
                </a:solidFill>
              </a:defRPr>
            </a:lvl1pPr>
            <a:extLst/>
          </a:lstStyle>
          <a:p>
            <a:fld id="{66A653FC-F0DA-402C-ABEA-66B7C0448E4A}" type="datetimeFigureOut">
              <a:rPr lang="es-ES" smtClean="0"/>
              <a:pPr/>
              <a:t>05/11/2024</a:t>
            </a:fld>
            <a:endParaRPr lang="es-ES"/>
          </a:p>
        </p:txBody>
      </p:sp>
      <p:sp>
        <p:nvSpPr>
          <p:cNvPr id="22" name="21 Marcador de pie de página"/>
          <p:cNvSpPr>
            <a:spLocks noGrp="1"/>
          </p:cNvSpPr>
          <p:nvPr>
            <p:ph type="ftr" sz="quarter" idx="3"/>
          </p:nvPr>
        </p:nvSpPr>
        <p:spPr>
          <a:xfrm>
            <a:off x="4380073" y="5339954"/>
            <a:ext cx="2350681" cy="304271"/>
          </a:xfrm>
          <a:prstGeom prst="rect">
            <a:avLst/>
          </a:prstGeom>
        </p:spPr>
        <p:txBody>
          <a:bodyPr vert="horz" anchor="b"/>
          <a:lstStyle>
            <a:lvl1pPr algn="r" eaLnBrk="1" latinLnBrk="0" hangingPunct="1">
              <a:defRPr kumimoji="0" sz="1000">
                <a:solidFill>
                  <a:schemeClr val="tx1"/>
                </a:solidFill>
              </a:defRPr>
            </a:lvl1pPr>
            <a:extLst/>
          </a:lstStyle>
          <a:p>
            <a:endParaRPr lang="es-ES"/>
          </a:p>
        </p:txBody>
      </p:sp>
      <p:sp>
        <p:nvSpPr>
          <p:cNvPr id="18" name="17 Marcador de número de diapositiva"/>
          <p:cNvSpPr>
            <a:spLocks noGrp="1"/>
          </p:cNvSpPr>
          <p:nvPr>
            <p:ph type="sldNum" sz="quarter" idx="4"/>
          </p:nvPr>
        </p:nvSpPr>
        <p:spPr>
          <a:xfrm>
            <a:off x="8647272" y="5339954"/>
            <a:ext cx="365760" cy="304271"/>
          </a:xfrm>
          <a:prstGeom prst="rect">
            <a:avLst/>
          </a:prstGeom>
        </p:spPr>
        <p:txBody>
          <a:bodyPr vert="horz" anchor="b"/>
          <a:lstStyle>
            <a:lvl1pPr algn="r" eaLnBrk="1" latinLnBrk="0" hangingPunct="1">
              <a:defRPr kumimoji="0" sz="1000" b="0">
                <a:solidFill>
                  <a:schemeClr val="tx1"/>
                </a:solidFill>
              </a:defRPr>
            </a:lvl1pPr>
            <a:extLst/>
          </a:lstStyle>
          <a:p>
            <a:fld id="{DF3ACE28-4487-420E-8BA1-86C7A982BCEF}"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package" Target="../embeddings/Diapositiva_de_Microsoft_Office_PowerPoint1.sld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package" Target="../embeddings/Diapositiva_de_Microsoft_Office_PowerPoint2.sld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ig1color"/>
          <p:cNvPicPr>
            <a:picLocks noChangeAspect="1" noChangeArrowheads="1"/>
          </p:cNvPicPr>
          <p:nvPr/>
        </p:nvPicPr>
        <p:blipFill>
          <a:blip r:embed="rId2" cstate="print"/>
          <a:srcRect/>
          <a:stretch>
            <a:fillRect/>
          </a:stretch>
        </p:blipFill>
        <p:spPr bwMode="auto">
          <a:xfrm>
            <a:off x="647564" y="-14608"/>
            <a:ext cx="7848872" cy="5715000"/>
          </a:xfrm>
          <a:prstGeom prst="rect">
            <a:avLst/>
          </a:prstGeom>
          <a:noFill/>
        </p:spPr>
      </p:pic>
      <p:sp>
        <p:nvSpPr>
          <p:cNvPr id="2" name="1 Título"/>
          <p:cNvSpPr>
            <a:spLocks noGrp="1"/>
          </p:cNvSpPr>
          <p:nvPr>
            <p:ph type="ctrTitle"/>
          </p:nvPr>
        </p:nvSpPr>
        <p:spPr>
          <a:xfrm>
            <a:off x="642910" y="2738437"/>
            <a:ext cx="7858180" cy="1411373"/>
          </a:xfrm>
          <a:solidFill>
            <a:schemeClr val="bg1"/>
          </a:solidFill>
        </p:spPr>
        <p:txBody>
          <a:bodyPr>
            <a:normAutofit/>
          </a:bodyPr>
          <a:lstStyle/>
          <a:p>
            <a:r>
              <a:rPr lang="es-ES" sz="3200" dirty="0"/>
              <a:t>ACTIVIDAD COMITÉ </a:t>
            </a:r>
            <a:r>
              <a:rPr lang="es-ES" sz="3200" dirty="0" smtClean="0"/>
              <a:t>DE AEROBIOLOGIA 2023-2024</a:t>
            </a:r>
            <a:endParaRPr lang="es-ES" sz="3200" dirty="0"/>
          </a:p>
        </p:txBody>
      </p:sp>
      <p:sp>
        <p:nvSpPr>
          <p:cNvPr id="21506" name="Rectangle 2"/>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21508" name="Rectangle 4"/>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083589"/>
            <a:ext cx="8229600" cy="3021548"/>
          </a:xfrm>
        </p:spPr>
        <p:txBody>
          <a:bodyPr/>
          <a:lstStyle/>
          <a:p>
            <a:pPr>
              <a:buNone/>
            </a:pPr>
            <a:r>
              <a:rPr lang="es-ES" dirty="0" smtClean="0"/>
              <a:t>                Patrocinador: INMUNOTEK</a:t>
            </a:r>
          </a:p>
          <a:p>
            <a:r>
              <a:rPr lang="es-ES" dirty="0" smtClean="0">
                <a:solidFill>
                  <a:schemeClr val="accent2"/>
                </a:solidFill>
              </a:rPr>
              <a:t>Presidente: Dr. Juan José Zapata </a:t>
            </a:r>
            <a:r>
              <a:rPr lang="es-ES" dirty="0" err="1" smtClean="0">
                <a:solidFill>
                  <a:schemeClr val="accent2"/>
                </a:solidFill>
              </a:rPr>
              <a:t>Yébenes</a:t>
            </a:r>
            <a:endParaRPr lang="es-ES" dirty="0" smtClean="0">
              <a:solidFill>
                <a:schemeClr val="accent2"/>
              </a:solidFill>
            </a:endParaRPr>
          </a:p>
          <a:p>
            <a:r>
              <a:rPr lang="es-ES" dirty="0" smtClean="0">
                <a:solidFill>
                  <a:schemeClr val="accent2"/>
                </a:solidFill>
              </a:rPr>
              <a:t>Secretaria: Dra. Cristina De Castro Gómez</a:t>
            </a:r>
          </a:p>
          <a:p>
            <a:r>
              <a:rPr lang="es-ES" dirty="0" smtClean="0">
                <a:solidFill>
                  <a:schemeClr val="accent2"/>
                </a:solidFill>
              </a:rPr>
              <a:t>Vicepresidenta: Dra. Alicia López Guerrero </a:t>
            </a:r>
          </a:p>
          <a:p>
            <a:endParaRPr lang="es-ES" dirty="0"/>
          </a:p>
        </p:txBody>
      </p:sp>
      <p:sp>
        <p:nvSpPr>
          <p:cNvPr id="2" name="1 Título"/>
          <p:cNvSpPr>
            <a:spLocks noGrp="1"/>
          </p:cNvSpPr>
          <p:nvPr>
            <p:ph type="title"/>
          </p:nvPr>
        </p:nvSpPr>
        <p:spPr>
          <a:xfrm>
            <a:off x="457200" y="476233"/>
            <a:ext cx="8229600" cy="1071570"/>
          </a:xfrm>
        </p:spPr>
        <p:txBody>
          <a:bodyPr>
            <a:normAutofit fontScale="90000"/>
          </a:bodyPr>
          <a:lstStyle/>
          <a:p>
            <a:r>
              <a:rPr lang="es-ES" b="1" dirty="0" smtClean="0">
                <a:solidFill>
                  <a:schemeClr val="accent1">
                    <a:lumMod val="75000"/>
                  </a:schemeClr>
                </a:solidFill>
              </a:rPr>
              <a:t>COMITÉ DE AEROBIOLOGÍA CLÍNICA</a:t>
            </a:r>
            <a:r>
              <a:rPr lang="es-ES" dirty="0" smtClean="0">
                <a:solidFill>
                  <a:schemeClr val="accent1">
                    <a:lumMod val="75000"/>
                  </a:schemeClr>
                </a:solidFill>
              </a:rPr>
              <a:t/>
            </a:r>
            <a:br>
              <a:rPr lang="es-ES" dirty="0" smtClean="0">
                <a:solidFill>
                  <a:schemeClr val="accent1">
                    <a:lumMod val="75000"/>
                  </a:schemeClr>
                </a:solidFill>
              </a:rPr>
            </a:br>
            <a:endParaRPr lang="es-ES"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71 Rectángulo"/>
          <p:cNvSpPr/>
          <p:nvPr/>
        </p:nvSpPr>
        <p:spPr>
          <a:xfrm>
            <a:off x="6228184" y="4897727"/>
            <a:ext cx="216024" cy="180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7" name="126 Rectángulo"/>
          <p:cNvSpPr/>
          <p:nvPr/>
        </p:nvSpPr>
        <p:spPr>
          <a:xfrm>
            <a:off x="2195736" y="157201"/>
            <a:ext cx="4104456" cy="646331"/>
          </a:xfrm>
          <a:prstGeom prst="rect">
            <a:avLst/>
          </a:prstGeom>
          <a:solidFill>
            <a:schemeClr val="bg1"/>
          </a:solidFill>
          <a:ln>
            <a:solidFill>
              <a:schemeClr val="bg1"/>
            </a:solidFill>
          </a:ln>
        </p:spPr>
        <p:txBody>
          <a:bodyPr wrap="square">
            <a:spAutoFit/>
          </a:bodyPr>
          <a:lstStyle/>
          <a:p>
            <a:r>
              <a:rPr lang="es-ES" b="1" dirty="0">
                <a:latin typeface="Arial Black" pitchFamily="34" charset="0"/>
              </a:rPr>
              <a:t>RED CAPTADORES SEAIC 2020</a:t>
            </a:r>
          </a:p>
          <a:p>
            <a:r>
              <a:rPr lang="es-ES" b="1" dirty="0">
                <a:latin typeface="Arial Black" pitchFamily="34" charset="0"/>
              </a:rPr>
              <a:t>(60 estaciones aerobiológicas)</a:t>
            </a:r>
          </a:p>
        </p:txBody>
      </p:sp>
      <p:sp>
        <p:nvSpPr>
          <p:cNvPr id="71" name="70 Rectángulo"/>
          <p:cNvSpPr/>
          <p:nvPr/>
        </p:nvSpPr>
        <p:spPr>
          <a:xfrm>
            <a:off x="1619672" y="97194"/>
            <a:ext cx="4176464" cy="646331"/>
          </a:xfrm>
          <a:prstGeom prst="rect">
            <a:avLst/>
          </a:prstGeom>
          <a:solidFill>
            <a:schemeClr val="bg1"/>
          </a:solidFill>
        </p:spPr>
        <p:txBody>
          <a:bodyPr wrap="square">
            <a:spAutoFit/>
          </a:bodyPr>
          <a:lstStyle/>
          <a:p>
            <a:r>
              <a:rPr lang="es-ES" b="1" dirty="0">
                <a:latin typeface="Arial Black" pitchFamily="34" charset="0"/>
              </a:rPr>
              <a:t>RED CAPTADORES SEAIC 2020 </a:t>
            </a:r>
          </a:p>
          <a:p>
            <a:r>
              <a:rPr lang="es-ES" b="1" dirty="0">
                <a:latin typeface="Arial Black" pitchFamily="34" charset="0"/>
              </a:rPr>
              <a:t>(62 estaciones aerobiológicas)</a:t>
            </a:r>
          </a:p>
        </p:txBody>
      </p:sp>
      <p:grpSp>
        <p:nvGrpSpPr>
          <p:cNvPr id="2" name="75 Grupo"/>
          <p:cNvGrpSpPr/>
          <p:nvPr/>
        </p:nvGrpSpPr>
        <p:grpSpPr>
          <a:xfrm>
            <a:off x="0" y="0"/>
            <a:ext cx="9180512" cy="5737820"/>
            <a:chOff x="-36512" y="0"/>
            <a:chExt cx="9180512" cy="6885384"/>
          </a:xfrm>
        </p:grpSpPr>
        <p:grpSp>
          <p:nvGrpSpPr>
            <p:cNvPr id="15" name="74 Grupo"/>
            <p:cNvGrpSpPr/>
            <p:nvPr/>
          </p:nvGrpSpPr>
          <p:grpSpPr>
            <a:xfrm>
              <a:off x="-36512" y="0"/>
              <a:ext cx="9180512" cy="6885384"/>
              <a:chOff x="-36512" y="0"/>
              <a:chExt cx="9180512" cy="6885384"/>
            </a:xfrm>
          </p:grpSpPr>
          <p:grpSp>
            <p:nvGrpSpPr>
              <p:cNvPr id="34" name="72 Grupo"/>
              <p:cNvGrpSpPr/>
              <p:nvPr/>
            </p:nvGrpSpPr>
            <p:grpSpPr>
              <a:xfrm>
                <a:off x="-36512" y="0"/>
                <a:ext cx="9180512" cy="6885384"/>
                <a:chOff x="-36512" y="0"/>
                <a:chExt cx="9180512" cy="6885384"/>
              </a:xfrm>
            </p:grpSpPr>
            <p:grpSp>
              <p:nvGrpSpPr>
                <p:cNvPr id="47" name="145 Grupo"/>
                <p:cNvGrpSpPr/>
                <p:nvPr/>
              </p:nvGrpSpPr>
              <p:grpSpPr>
                <a:xfrm>
                  <a:off x="-36512" y="0"/>
                  <a:ext cx="9180512" cy="6885384"/>
                  <a:chOff x="35496" y="0"/>
                  <a:chExt cx="9180512" cy="6885384"/>
                </a:xfrm>
              </p:grpSpPr>
              <p:grpSp>
                <p:nvGrpSpPr>
                  <p:cNvPr id="48" name="144 Grupo"/>
                  <p:cNvGrpSpPr/>
                  <p:nvPr/>
                </p:nvGrpSpPr>
                <p:grpSpPr>
                  <a:xfrm>
                    <a:off x="35496" y="0"/>
                    <a:ext cx="9180512" cy="6885384"/>
                    <a:chOff x="35496" y="0"/>
                    <a:chExt cx="9180512" cy="6885384"/>
                  </a:xfrm>
                </p:grpSpPr>
                <p:pic>
                  <p:nvPicPr>
                    <p:cNvPr id="3" name="Picture 2" descr="http://desfaziendoentuertos.prepress.es/wp-content/uploads/2009/09/Mapa-Provincias.jpg"/>
                    <p:cNvPicPr>
                      <a:picLocks noChangeAspect="1" noChangeArrowheads="1"/>
                    </p:cNvPicPr>
                    <p:nvPr/>
                  </p:nvPicPr>
                  <p:blipFill>
                    <a:blip r:embed="rId2" cstate="print"/>
                    <a:srcRect/>
                    <a:stretch>
                      <a:fillRect/>
                    </a:stretch>
                  </p:blipFill>
                  <p:spPr bwMode="auto">
                    <a:xfrm>
                      <a:off x="35496" y="0"/>
                      <a:ext cx="9180512" cy="6885384"/>
                    </a:xfrm>
                    <a:prstGeom prst="rect">
                      <a:avLst/>
                    </a:prstGeom>
                    <a:noFill/>
                    <a:ln>
                      <a:noFill/>
                    </a:ln>
                  </p:spPr>
                </p:pic>
                <p:sp>
                  <p:nvSpPr>
                    <p:cNvPr id="6" name="5 Triángulo isósceles"/>
                    <p:cNvSpPr/>
                    <p:nvPr/>
                  </p:nvSpPr>
                  <p:spPr>
                    <a:xfrm>
                      <a:off x="3419872" y="1434480"/>
                      <a:ext cx="288032" cy="194320"/>
                    </a:xfrm>
                    <a:prstGeom prst="triangl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Triángulo isósceles"/>
                    <p:cNvSpPr/>
                    <p:nvPr/>
                  </p:nvSpPr>
                  <p:spPr>
                    <a:xfrm>
                      <a:off x="3851921" y="1412776"/>
                      <a:ext cx="288032" cy="194320"/>
                    </a:xfrm>
                    <a:prstGeom prst="triangl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Triángulo isósceles"/>
                    <p:cNvSpPr/>
                    <p:nvPr/>
                  </p:nvSpPr>
                  <p:spPr>
                    <a:xfrm>
                      <a:off x="3851921" y="2492896"/>
                      <a:ext cx="288032" cy="194320"/>
                    </a:xfrm>
                    <a:prstGeom prst="triangl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Triángulo isósceles"/>
                    <p:cNvSpPr/>
                    <p:nvPr/>
                  </p:nvSpPr>
                  <p:spPr>
                    <a:xfrm>
                      <a:off x="4355976" y="1749896"/>
                      <a:ext cx="288032" cy="194320"/>
                    </a:xfrm>
                    <a:prstGeom prst="triangl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Triángulo isósceles"/>
                    <p:cNvSpPr/>
                    <p:nvPr/>
                  </p:nvSpPr>
                  <p:spPr>
                    <a:xfrm>
                      <a:off x="4860032" y="1656184"/>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Triángulo isósceles"/>
                    <p:cNvSpPr/>
                    <p:nvPr/>
                  </p:nvSpPr>
                  <p:spPr>
                    <a:xfrm>
                      <a:off x="5220072" y="1080120"/>
                      <a:ext cx="288032" cy="194320"/>
                    </a:xfrm>
                    <a:prstGeom prst="triangle">
                      <a:avLst/>
                    </a:prstGeom>
                    <a:solidFill>
                      <a:srgbClr val="FF99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Triángulo isósceles"/>
                    <p:cNvSpPr/>
                    <p:nvPr/>
                  </p:nvSpPr>
                  <p:spPr>
                    <a:xfrm>
                      <a:off x="5508104" y="1080120"/>
                      <a:ext cx="288032" cy="194320"/>
                    </a:xfrm>
                    <a:prstGeom prst="triangle">
                      <a:avLst/>
                    </a:prstGeom>
                    <a:solidFill>
                      <a:srgbClr val="FF99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Triángulo isósceles"/>
                    <p:cNvSpPr/>
                    <p:nvPr/>
                  </p:nvSpPr>
                  <p:spPr>
                    <a:xfrm>
                      <a:off x="5292080" y="1368152"/>
                      <a:ext cx="288032" cy="194320"/>
                    </a:xfrm>
                    <a:prstGeom prst="triangle">
                      <a:avLst/>
                    </a:prstGeom>
                    <a:solidFill>
                      <a:srgbClr val="FF99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Triángulo isósceles"/>
                    <p:cNvSpPr/>
                    <p:nvPr/>
                  </p:nvSpPr>
                  <p:spPr>
                    <a:xfrm>
                      <a:off x="5292080" y="1650504"/>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Triángulo isósceles"/>
                    <p:cNvSpPr/>
                    <p:nvPr/>
                  </p:nvSpPr>
                  <p:spPr>
                    <a:xfrm>
                      <a:off x="7020272" y="1872208"/>
                      <a:ext cx="288032" cy="19432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16 Triángulo isósceles"/>
                    <p:cNvSpPr/>
                    <p:nvPr/>
                  </p:nvSpPr>
                  <p:spPr>
                    <a:xfrm>
                      <a:off x="7452320" y="2253952"/>
                      <a:ext cx="288032" cy="19432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Triángulo isósceles"/>
                    <p:cNvSpPr/>
                    <p:nvPr/>
                  </p:nvSpPr>
                  <p:spPr>
                    <a:xfrm>
                      <a:off x="7884368" y="1800200"/>
                      <a:ext cx="288032" cy="19432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Triángulo isósceles"/>
                    <p:cNvSpPr/>
                    <p:nvPr/>
                  </p:nvSpPr>
                  <p:spPr>
                    <a:xfrm>
                      <a:off x="7668344" y="2160240"/>
                      <a:ext cx="288032" cy="19432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Triángulo isósceles"/>
                    <p:cNvSpPr/>
                    <p:nvPr/>
                  </p:nvSpPr>
                  <p:spPr>
                    <a:xfrm>
                      <a:off x="4211960" y="2181944"/>
                      <a:ext cx="288032" cy="194320"/>
                    </a:xfrm>
                    <a:prstGeom prst="triangl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Triángulo isósceles"/>
                    <p:cNvSpPr/>
                    <p:nvPr/>
                  </p:nvSpPr>
                  <p:spPr>
                    <a:xfrm>
                      <a:off x="4644008" y="2469976"/>
                      <a:ext cx="288032" cy="194320"/>
                    </a:xfrm>
                    <a:prstGeom prst="triangl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Triángulo isósceles"/>
                    <p:cNvSpPr/>
                    <p:nvPr/>
                  </p:nvSpPr>
                  <p:spPr>
                    <a:xfrm>
                      <a:off x="4283968" y="2830016"/>
                      <a:ext cx="288032" cy="194320"/>
                    </a:xfrm>
                    <a:prstGeom prst="triangl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22 Triángulo isósceles"/>
                    <p:cNvSpPr/>
                    <p:nvPr/>
                  </p:nvSpPr>
                  <p:spPr>
                    <a:xfrm>
                      <a:off x="3635897" y="2730624"/>
                      <a:ext cx="288032" cy="194320"/>
                    </a:xfrm>
                    <a:prstGeom prst="triangl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23 Triángulo isósceles"/>
                    <p:cNvSpPr/>
                    <p:nvPr/>
                  </p:nvSpPr>
                  <p:spPr>
                    <a:xfrm>
                      <a:off x="3563888" y="3356992"/>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Triángulo isósceles"/>
                    <p:cNvSpPr/>
                    <p:nvPr/>
                  </p:nvSpPr>
                  <p:spPr>
                    <a:xfrm>
                      <a:off x="3491880" y="4032448"/>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25 Triángulo isósceles"/>
                    <p:cNvSpPr/>
                    <p:nvPr/>
                  </p:nvSpPr>
                  <p:spPr>
                    <a:xfrm>
                      <a:off x="5220072" y="2132856"/>
                      <a:ext cx="288032" cy="194320"/>
                    </a:xfrm>
                    <a:prstGeom prst="triangl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26 Triángulo isósceles"/>
                    <p:cNvSpPr/>
                    <p:nvPr/>
                  </p:nvSpPr>
                  <p:spPr>
                    <a:xfrm>
                      <a:off x="5220072" y="2686000"/>
                      <a:ext cx="288032" cy="194320"/>
                    </a:xfrm>
                    <a:prstGeom prst="triangl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27 Triángulo isósceles"/>
                    <p:cNvSpPr/>
                    <p:nvPr/>
                  </p:nvSpPr>
                  <p:spPr>
                    <a:xfrm>
                      <a:off x="4752529" y="2780928"/>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28 Triángulo isósceles"/>
                    <p:cNvSpPr/>
                    <p:nvPr/>
                  </p:nvSpPr>
                  <p:spPr>
                    <a:xfrm>
                      <a:off x="6876256" y="2592288"/>
                      <a:ext cx="288032" cy="19432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29 Triángulo isósceles"/>
                    <p:cNvSpPr/>
                    <p:nvPr/>
                  </p:nvSpPr>
                  <p:spPr>
                    <a:xfrm>
                      <a:off x="6156176" y="2830016"/>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30 Triángulo isósceles"/>
                    <p:cNvSpPr/>
                    <p:nvPr/>
                  </p:nvSpPr>
                  <p:spPr>
                    <a:xfrm>
                      <a:off x="5508104" y="3312368"/>
                      <a:ext cx="288032" cy="194320"/>
                    </a:xfrm>
                    <a:prstGeom prst="triangl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31 Triángulo isósceles"/>
                    <p:cNvSpPr/>
                    <p:nvPr/>
                  </p:nvSpPr>
                  <p:spPr>
                    <a:xfrm>
                      <a:off x="4644008" y="3284984"/>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32 Triángulo isósceles"/>
                    <p:cNvSpPr/>
                    <p:nvPr/>
                  </p:nvSpPr>
                  <p:spPr>
                    <a:xfrm>
                      <a:off x="4644009" y="3861048"/>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5" name="34 Triángulo isósceles"/>
                    <p:cNvSpPr/>
                    <p:nvPr/>
                  </p:nvSpPr>
                  <p:spPr>
                    <a:xfrm>
                      <a:off x="6444208" y="3118048"/>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FF0000"/>
                        </a:solidFill>
                      </a:endParaRPr>
                    </a:p>
                  </p:txBody>
                </p:sp>
                <p:sp>
                  <p:nvSpPr>
                    <p:cNvPr id="36" name="35 Triángulo isósceles"/>
                    <p:cNvSpPr/>
                    <p:nvPr/>
                  </p:nvSpPr>
                  <p:spPr>
                    <a:xfrm>
                      <a:off x="6228184" y="3717032"/>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36 Triángulo isósceles"/>
                    <p:cNvSpPr/>
                    <p:nvPr/>
                  </p:nvSpPr>
                  <p:spPr>
                    <a:xfrm>
                      <a:off x="6228184" y="4270176"/>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37 Triángulo isósceles"/>
                    <p:cNvSpPr/>
                    <p:nvPr/>
                  </p:nvSpPr>
                  <p:spPr>
                    <a:xfrm>
                      <a:off x="5724128" y="4486200"/>
                      <a:ext cx="288032" cy="194320"/>
                    </a:xfrm>
                    <a:prstGeom prst="triangle">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38 Triángulo isósceles"/>
                    <p:cNvSpPr/>
                    <p:nvPr/>
                  </p:nvSpPr>
                  <p:spPr>
                    <a:xfrm>
                      <a:off x="5940152" y="4653136"/>
                      <a:ext cx="288032" cy="194320"/>
                    </a:xfrm>
                    <a:prstGeom prst="triangle">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39 Triángulo isósceles"/>
                    <p:cNvSpPr/>
                    <p:nvPr/>
                  </p:nvSpPr>
                  <p:spPr>
                    <a:xfrm>
                      <a:off x="3707904" y="4918248"/>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40 Triángulo isósceles"/>
                    <p:cNvSpPr/>
                    <p:nvPr/>
                  </p:nvSpPr>
                  <p:spPr>
                    <a:xfrm>
                      <a:off x="3995936" y="4918248"/>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41 Triángulo isósceles"/>
                    <p:cNvSpPr/>
                    <p:nvPr/>
                  </p:nvSpPr>
                  <p:spPr>
                    <a:xfrm>
                      <a:off x="5004048" y="4486200"/>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42 Triángulo isósceles"/>
                    <p:cNvSpPr/>
                    <p:nvPr/>
                  </p:nvSpPr>
                  <p:spPr>
                    <a:xfrm>
                      <a:off x="5364088" y="5134272"/>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43 Triángulo isósceles"/>
                    <p:cNvSpPr/>
                    <p:nvPr/>
                  </p:nvSpPr>
                  <p:spPr>
                    <a:xfrm>
                      <a:off x="1259632" y="6430416"/>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44 Triángulo isósceles"/>
                    <p:cNvSpPr/>
                    <p:nvPr/>
                  </p:nvSpPr>
                  <p:spPr>
                    <a:xfrm>
                      <a:off x="6444208" y="1650504"/>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45 Triángulo isósceles"/>
                    <p:cNvSpPr/>
                    <p:nvPr/>
                  </p:nvSpPr>
                  <p:spPr>
                    <a:xfrm>
                      <a:off x="3275856" y="4918248"/>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0" name="49 Triángulo isósceles"/>
                    <p:cNvSpPr/>
                    <p:nvPr/>
                  </p:nvSpPr>
                  <p:spPr>
                    <a:xfrm>
                      <a:off x="6372200" y="4149080"/>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1" name="50 Triángulo isósceles"/>
                    <p:cNvSpPr/>
                    <p:nvPr/>
                  </p:nvSpPr>
                  <p:spPr>
                    <a:xfrm>
                      <a:off x="6444208" y="3573016"/>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3" name="52 Triángulo isósceles"/>
                    <p:cNvSpPr/>
                    <p:nvPr/>
                  </p:nvSpPr>
                  <p:spPr>
                    <a:xfrm>
                      <a:off x="4788024" y="2946648"/>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53 Triángulo isósceles"/>
                    <p:cNvSpPr/>
                    <p:nvPr/>
                  </p:nvSpPr>
                  <p:spPr>
                    <a:xfrm>
                      <a:off x="3707904" y="2060848"/>
                      <a:ext cx="288032" cy="194320"/>
                    </a:xfrm>
                    <a:prstGeom prst="triangl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49" name="143 Grupo"/>
                  <p:cNvGrpSpPr/>
                  <p:nvPr/>
                </p:nvGrpSpPr>
                <p:grpSpPr>
                  <a:xfrm>
                    <a:off x="755576" y="908720"/>
                    <a:ext cx="7488832" cy="5184576"/>
                    <a:chOff x="755576" y="908720"/>
                    <a:chExt cx="7488832" cy="5184576"/>
                  </a:xfrm>
                </p:grpSpPr>
                <p:sp>
                  <p:nvSpPr>
                    <p:cNvPr id="63" name="62 Triángulo isósceles"/>
                    <p:cNvSpPr/>
                    <p:nvPr/>
                  </p:nvSpPr>
                  <p:spPr>
                    <a:xfrm>
                      <a:off x="4355976" y="4365104"/>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3" name="122 Triángulo isósceles"/>
                    <p:cNvSpPr/>
                    <p:nvPr/>
                  </p:nvSpPr>
                  <p:spPr>
                    <a:xfrm>
                      <a:off x="5652120" y="3933056"/>
                      <a:ext cx="288032" cy="194320"/>
                    </a:xfrm>
                    <a:prstGeom prst="triangl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1" name="130 Triángulo isósceles"/>
                    <p:cNvSpPr/>
                    <p:nvPr/>
                  </p:nvSpPr>
                  <p:spPr>
                    <a:xfrm>
                      <a:off x="4283968" y="3234680"/>
                      <a:ext cx="288032" cy="194320"/>
                    </a:xfrm>
                    <a:prstGeom prst="triangl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2" name="131 Triángulo isósceles"/>
                    <p:cNvSpPr/>
                    <p:nvPr/>
                  </p:nvSpPr>
                  <p:spPr>
                    <a:xfrm>
                      <a:off x="5796136" y="1628800"/>
                      <a:ext cx="288032" cy="19432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3" name="132 Triángulo isósceles"/>
                    <p:cNvSpPr/>
                    <p:nvPr/>
                  </p:nvSpPr>
                  <p:spPr>
                    <a:xfrm>
                      <a:off x="2771800" y="908720"/>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5" name="134 Triángulo isósceles"/>
                    <p:cNvSpPr/>
                    <p:nvPr/>
                  </p:nvSpPr>
                  <p:spPr>
                    <a:xfrm>
                      <a:off x="3131840" y="1052736"/>
                      <a:ext cx="216024" cy="216024"/>
                    </a:xfrm>
                    <a:prstGeom prst="triangl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6" name="135 Triángulo isósceles"/>
                    <p:cNvSpPr/>
                    <p:nvPr/>
                  </p:nvSpPr>
                  <p:spPr>
                    <a:xfrm>
                      <a:off x="2555776" y="1556792"/>
                      <a:ext cx="216024" cy="216024"/>
                    </a:xfrm>
                    <a:prstGeom prst="triangl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7" name="136 Triángulo isósceles"/>
                    <p:cNvSpPr/>
                    <p:nvPr/>
                  </p:nvSpPr>
                  <p:spPr>
                    <a:xfrm>
                      <a:off x="3059832" y="1700808"/>
                      <a:ext cx="216024" cy="216024"/>
                    </a:xfrm>
                    <a:prstGeom prst="triangl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8" name="137 Triángulo isósceles"/>
                    <p:cNvSpPr/>
                    <p:nvPr/>
                  </p:nvSpPr>
                  <p:spPr>
                    <a:xfrm>
                      <a:off x="2627784" y="1052736"/>
                      <a:ext cx="216024" cy="216024"/>
                    </a:xfrm>
                    <a:prstGeom prst="triangl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9" name="138 Triángulo isósceles"/>
                    <p:cNvSpPr/>
                    <p:nvPr/>
                  </p:nvSpPr>
                  <p:spPr>
                    <a:xfrm>
                      <a:off x="7956376" y="3450704"/>
                      <a:ext cx="288032" cy="19432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0" name="139 Triángulo isósceles"/>
                    <p:cNvSpPr/>
                    <p:nvPr/>
                  </p:nvSpPr>
                  <p:spPr>
                    <a:xfrm>
                      <a:off x="755576" y="5898976"/>
                      <a:ext cx="288032" cy="19432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1" name="140 Triángulo isósceles"/>
                    <p:cNvSpPr/>
                    <p:nvPr/>
                  </p:nvSpPr>
                  <p:spPr>
                    <a:xfrm>
                      <a:off x="3779912" y="5394920"/>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2" name="141 Triángulo isósceles"/>
                    <p:cNvSpPr/>
                    <p:nvPr/>
                  </p:nvSpPr>
                  <p:spPr>
                    <a:xfrm>
                      <a:off x="4427984" y="5178896"/>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6" name="125 Triángulo isósceles"/>
                    <p:cNvSpPr/>
                    <p:nvPr/>
                  </p:nvSpPr>
                  <p:spPr>
                    <a:xfrm>
                      <a:off x="5004048" y="5034880"/>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8" name="127 Triángulo isósceles"/>
                    <p:cNvSpPr/>
                    <p:nvPr/>
                  </p:nvSpPr>
                  <p:spPr>
                    <a:xfrm>
                      <a:off x="5724128" y="1412776"/>
                      <a:ext cx="288032" cy="19432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grpSp>
              <p:nvGrpSpPr>
                <p:cNvPr id="52" name="146 Grupo"/>
                <p:cNvGrpSpPr/>
                <p:nvPr/>
              </p:nvGrpSpPr>
              <p:grpSpPr>
                <a:xfrm>
                  <a:off x="6197501" y="4797152"/>
                  <a:ext cx="2838995" cy="1971913"/>
                  <a:chOff x="3646538" y="2249175"/>
                  <a:chExt cx="2838995" cy="1971913"/>
                </a:xfrm>
              </p:grpSpPr>
              <p:pic>
                <p:nvPicPr>
                  <p:cNvPr id="148" name="Picture 2"/>
                  <p:cNvPicPr>
                    <a:picLocks noChangeAspect="1" noChangeArrowheads="1"/>
                  </p:cNvPicPr>
                  <p:nvPr/>
                </p:nvPicPr>
                <p:blipFill>
                  <a:blip r:embed="rId3" cstate="print"/>
                  <a:srcRect/>
                  <a:stretch>
                    <a:fillRect/>
                  </a:stretch>
                </p:blipFill>
                <p:spPr bwMode="auto">
                  <a:xfrm>
                    <a:off x="3646538" y="2249175"/>
                    <a:ext cx="2838995" cy="1971913"/>
                  </a:xfrm>
                  <a:prstGeom prst="rect">
                    <a:avLst/>
                  </a:prstGeom>
                  <a:noFill/>
                  <a:ln w="9525">
                    <a:noFill/>
                    <a:miter lim="800000"/>
                    <a:headEnd/>
                    <a:tailEnd/>
                  </a:ln>
                </p:spPr>
              </p:pic>
              <p:sp>
                <p:nvSpPr>
                  <p:cNvPr id="149" name="148 Triángulo isósceles"/>
                  <p:cNvSpPr/>
                  <p:nvPr/>
                </p:nvSpPr>
                <p:spPr>
                  <a:xfrm>
                    <a:off x="3749229" y="3356992"/>
                    <a:ext cx="135632" cy="144016"/>
                  </a:xfrm>
                  <a:prstGeom prst="triangl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sp>
            <p:nvSpPr>
              <p:cNvPr id="73" name="72 Triángulo isósceles"/>
              <p:cNvSpPr/>
              <p:nvPr/>
            </p:nvSpPr>
            <p:spPr>
              <a:xfrm>
                <a:off x="4572000" y="980728"/>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74" name="73 Triángulo isósceles"/>
            <p:cNvSpPr/>
            <p:nvPr/>
          </p:nvSpPr>
          <p:spPr>
            <a:xfrm>
              <a:off x="5004048" y="3717032"/>
              <a:ext cx="288032" cy="19432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77" name="76 Rectángulo"/>
          <p:cNvSpPr/>
          <p:nvPr/>
        </p:nvSpPr>
        <p:spPr>
          <a:xfrm>
            <a:off x="500034" y="157201"/>
            <a:ext cx="5008070" cy="646331"/>
          </a:xfrm>
          <a:prstGeom prst="rect">
            <a:avLst/>
          </a:prstGeom>
          <a:solidFill>
            <a:schemeClr val="bg1"/>
          </a:solidFill>
        </p:spPr>
        <p:txBody>
          <a:bodyPr wrap="square">
            <a:spAutoFit/>
          </a:bodyPr>
          <a:lstStyle/>
          <a:p>
            <a:r>
              <a:rPr lang="es-ES" b="1" dirty="0">
                <a:latin typeface="Arial Black" pitchFamily="34" charset="0"/>
              </a:rPr>
              <a:t>RED CAPTADORES SEAIC </a:t>
            </a:r>
            <a:r>
              <a:rPr lang="es-ES" b="1" dirty="0" smtClean="0">
                <a:latin typeface="Arial Black" pitchFamily="34" charset="0"/>
              </a:rPr>
              <a:t>2024</a:t>
            </a:r>
            <a:endParaRPr lang="es-ES" b="1" dirty="0">
              <a:latin typeface="Arial Black" pitchFamily="34" charset="0"/>
            </a:endParaRPr>
          </a:p>
          <a:p>
            <a:r>
              <a:rPr lang="es-ES" b="1" dirty="0" smtClean="0">
                <a:latin typeface="Arial Black" pitchFamily="34" charset="0"/>
              </a:rPr>
              <a:t>(58-61 </a:t>
            </a:r>
            <a:r>
              <a:rPr lang="es-ES" b="1" dirty="0">
                <a:latin typeface="Arial Black" pitchFamily="34" charset="0"/>
              </a:rPr>
              <a:t>estaciones aerobiológicas)</a:t>
            </a:r>
          </a:p>
        </p:txBody>
      </p:sp>
      <p:sp>
        <p:nvSpPr>
          <p:cNvPr id="76" name="75 Triángulo isósceles"/>
          <p:cNvSpPr/>
          <p:nvPr/>
        </p:nvSpPr>
        <p:spPr>
          <a:xfrm>
            <a:off x="5929322" y="1845462"/>
            <a:ext cx="288032" cy="161933"/>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6" name="165 Triángulo isósceles"/>
          <p:cNvSpPr/>
          <p:nvPr/>
        </p:nvSpPr>
        <p:spPr>
          <a:xfrm flipH="1">
            <a:off x="5921424" y="5238767"/>
            <a:ext cx="365088" cy="238127"/>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7" name="166 Triángulo isósceles"/>
          <p:cNvSpPr/>
          <p:nvPr/>
        </p:nvSpPr>
        <p:spPr>
          <a:xfrm>
            <a:off x="3571868" y="833423"/>
            <a:ext cx="285752" cy="178595"/>
          </a:xfrm>
          <a:prstGeom prst="triangle">
            <a:avLst>
              <a:gd name="adj"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8" name="167 Triángulo isósceles"/>
          <p:cNvSpPr/>
          <p:nvPr/>
        </p:nvSpPr>
        <p:spPr>
          <a:xfrm flipV="1">
            <a:off x="4975194" y="0"/>
            <a:ext cx="288032" cy="51278"/>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726398"/>
            <a:ext cx="8229600" cy="2738458"/>
          </a:xfrm>
        </p:spPr>
        <p:txBody>
          <a:bodyPr>
            <a:normAutofit/>
          </a:bodyPr>
          <a:lstStyle/>
          <a:p>
            <a:pPr lvl="0"/>
            <a:r>
              <a:rPr lang="es-ES" dirty="0" smtClean="0">
                <a:solidFill>
                  <a:srgbClr val="002060"/>
                </a:solidFill>
              </a:rPr>
              <a:t>Respuesta a diferentes consultas de pacientes relacionadas con la alergia a pólenes remitidas a la secretaría técnica de la SEAIC.</a:t>
            </a:r>
          </a:p>
          <a:p>
            <a:pPr lvl="0"/>
            <a:r>
              <a:rPr lang="es-ES" dirty="0" smtClean="0">
                <a:solidFill>
                  <a:srgbClr val="002060"/>
                </a:solidFill>
              </a:rPr>
              <a:t>Renovación del contrato de colaboración con estaciones </a:t>
            </a:r>
            <a:r>
              <a:rPr lang="es-ES" dirty="0" err="1" smtClean="0">
                <a:solidFill>
                  <a:srgbClr val="002060"/>
                </a:solidFill>
              </a:rPr>
              <a:t>aerobiológicas</a:t>
            </a:r>
            <a:r>
              <a:rPr lang="es-ES" dirty="0" smtClean="0">
                <a:solidFill>
                  <a:srgbClr val="002060"/>
                </a:solidFill>
              </a:rPr>
              <a:t>.</a:t>
            </a:r>
          </a:p>
          <a:p>
            <a:endParaRPr lang="es-ES" dirty="0"/>
          </a:p>
        </p:txBody>
      </p:sp>
      <p:sp>
        <p:nvSpPr>
          <p:cNvPr id="2" name="1 Título"/>
          <p:cNvSpPr>
            <a:spLocks noGrp="1"/>
          </p:cNvSpPr>
          <p:nvPr>
            <p:ph type="title"/>
          </p:nvPr>
        </p:nvSpPr>
        <p:spPr>
          <a:xfrm>
            <a:off x="428596" y="119043"/>
            <a:ext cx="8229600" cy="952500"/>
          </a:xfrm>
        </p:spPr>
        <p:txBody>
          <a:bodyPr/>
          <a:lstStyle/>
          <a:p>
            <a:r>
              <a:rPr lang="es-ES" dirty="0" smtClean="0">
                <a:solidFill>
                  <a:srgbClr val="002060"/>
                </a:solidFill>
              </a:rPr>
              <a:t>Consultas y Gestiones</a:t>
            </a:r>
            <a:endParaRPr lang="es-ES" dirty="0">
              <a:solidFill>
                <a:srgbClr val="00206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lnSpcReduction="20000"/>
          </a:bodyPr>
          <a:lstStyle/>
          <a:p>
            <a:pPr>
              <a:buNone/>
            </a:pPr>
            <a:r>
              <a:rPr lang="es-ES" dirty="0" smtClean="0"/>
              <a:t>   </a:t>
            </a:r>
            <a:r>
              <a:rPr lang="es-ES" b="1" dirty="0" smtClean="0"/>
              <a:t>Melilla</a:t>
            </a:r>
            <a:r>
              <a:rPr lang="es-ES" dirty="0" smtClean="0"/>
              <a:t>,  responsable  Dra. </a:t>
            </a:r>
            <a:r>
              <a:rPr lang="es-ES" dirty="0" err="1" smtClean="0"/>
              <a:t>Yemna</a:t>
            </a:r>
            <a:r>
              <a:rPr lang="es-ES" dirty="0" smtClean="0"/>
              <a:t> </a:t>
            </a:r>
            <a:r>
              <a:rPr lang="es-ES" dirty="0" err="1" smtClean="0"/>
              <a:t>Maghfour</a:t>
            </a:r>
            <a:r>
              <a:rPr lang="es-ES" dirty="0" smtClean="0"/>
              <a:t> Martín.</a:t>
            </a:r>
          </a:p>
          <a:p>
            <a:pPr>
              <a:buNone/>
            </a:pPr>
            <a:r>
              <a:rPr lang="es-ES" dirty="0" smtClean="0"/>
              <a:t>   </a:t>
            </a:r>
            <a:r>
              <a:rPr lang="es-ES" b="1" dirty="0" smtClean="0"/>
              <a:t>Oviedo</a:t>
            </a:r>
            <a:r>
              <a:rPr lang="es-ES" dirty="0" smtClean="0"/>
              <a:t>, responsable   Dra. María Dolores Quiñones Estévez.</a:t>
            </a:r>
          </a:p>
          <a:p>
            <a:pPr>
              <a:buNone/>
            </a:pPr>
            <a:r>
              <a:rPr lang="es-ES" dirty="0" smtClean="0"/>
              <a:t>   las dos son miembros del comité de </a:t>
            </a:r>
            <a:r>
              <a:rPr lang="es-ES" dirty="0" err="1" smtClean="0"/>
              <a:t>aerobiología</a:t>
            </a:r>
            <a:r>
              <a:rPr lang="es-ES" dirty="0" smtClean="0"/>
              <a:t> clínica, el captador de Melilla, lo ha proporcionado el laboratorio LETI y el de Oviedo,  la Fundación de la SEAIC.</a:t>
            </a:r>
          </a:p>
          <a:p>
            <a:pPr>
              <a:buNone/>
            </a:pPr>
            <a:r>
              <a:rPr lang="es-ES" dirty="0" smtClean="0"/>
              <a:t>   Ambos captadores están funcionando en este momento.</a:t>
            </a:r>
          </a:p>
          <a:p>
            <a:pPr>
              <a:buNone/>
            </a:pPr>
            <a:r>
              <a:rPr lang="es-ES" dirty="0" smtClean="0"/>
              <a:t> </a:t>
            </a:r>
          </a:p>
          <a:p>
            <a:endParaRPr lang="es-ES" dirty="0"/>
          </a:p>
        </p:txBody>
      </p:sp>
      <p:sp>
        <p:nvSpPr>
          <p:cNvPr id="3" name="2 Título"/>
          <p:cNvSpPr>
            <a:spLocks noGrp="1"/>
          </p:cNvSpPr>
          <p:nvPr>
            <p:ph type="title"/>
          </p:nvPr>
        </p:nvSpPr>
        <p:spPr/>
        <p:txBody>
          <a:bodyPr/>
          <a:lstStyle/>
          <a:p>
            <a:r>
              <a:rPr lang="es-ES" dirty="0" smtClean="0"/>
              <a:t>Redes de nueva incorporación</a:t>
            </a:r>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B1E335FE-EA4A-4EB1-BAEF-5E8F40D342BE}"/>
              </a:ext>
            </a:extLst>
          </p:cNvPr>
          <p:cNvPicPr>
            <a:picLocks noChangeAspect="1"/>
          </p:cNvPicPr>
          <p:nvPr/>
        </p:nvPicPr>
        <p:blipFill>
          <a:blip r:embed="rId2"/>
          <a:stretch>
            <a:fillRect/>
          </a:stretch>
        </p:blipFill>
        <p:spPr>
          <a:xfrm>
            <a:off x="649335" y="2"/>
            <a:ext cx="7854589" cy="5721739"/>
          </a:xfrm>
          <a:prstGeom prst="rect">
            <a:avLst/>
          </a:prstGeom>
        </p:spPr>
      </p:pic>
      <p:pic>
        <p:nvPicPr>
          <p:cNvPr id="1026" name="Picture 2" descr="C:\Users\Juan\Pictures\Camera Roll\portada_ruedadeprensa 2024.png"/>
          <p:cNvPicPr>
            <a:picLocks noChangeAspect="1" noChangeArrowheads="1"/>
          </p:cNvPicPr>
          <p:nvPr/>
        </p:nvPicPr>
        <p:blipFill>
          <a:blip r:embed="rId3"/>
          <a:srcRect/>
          <a:stretch>
            <a:fillRect/>
          </a:stretch>
        </p:blipFill>
        <p:spPr bwMode="auto">
          <a:xfrm>
            <a:off x="-1357354" y="-428648"/>
            <a:ext cx="11858708" cy="7535333"/>
          </a:xfrm>
          <a:prstGeom prst="rect">
            <a:avLst/>
          </a:prstGeom>
          <a:noFill/>
        </p:spPr>
      </p:pic>
    </p:spTree>
    <p:extLst>
      <p:ext uri="{BB962C8B-B14F-4D97-AF65-F5344CB8AC3E}">
        <p14:creationId xmlns:p14="http://schemas.microsoft.com/office/powerpoint/2010/main" xmlns="" val="2174552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xmlns="" id="{567564A7-1C44-4CA8-A5A0-0417E3B1AD78}"/>
              </a:ext>
            </a:extLst>
          </p:cNvPr>
          <p:cNvGrpSpPr/>
          <p:nvPr/>
        </p:nvGrpSpPr>
        <p:grpSpPr>
          <a:xfrm>
            <a:off x="857192" y="928674"/>
            <a:ext cx="8286808" cy="4086603"/>
            <a:chOff x="1107386" y="0"/>
            <a:chExt cx="12656902" cy="7173087"/>
          </a:xfrm>
        </p:grpSpPr>
        <p:grpSp>
          <p:nvGrpSpPr>
            <p:cNvPr id="5" name="Grupo 6">
              <a:extLst>
                <a:ext uri="{FF2B5EF4-FFF2-40B4-BE49-F238E27FC236}">
                  <a16:creationId xmlns:a16="http://schemas.microsoft.com/office/drawing/2014/main" xmlns="" id="{DD2B799C-E312-4AF0-8C0D-0F6D5F4CA696}"/>
                </a:ext>
              </a:extLst>
            </p:cNvPr>
            <p:cNvGrpSpPr/>
            <p:nvPr/>
          </p:nvGrpSpPr>
          <p:grpSpPr>
            <a:xfrm>
              <a:off x="1107386" y="0"/>
              <a:ext cx="10218044" cy="6881417"/>
              <a:chOff x="986978" y="-125934"/>
              <a:chExt cx="10218044" cy="6899526"/>
            </a:xfrm>
          </p:grpSpPr>
          <p:sp>
            <p:nvSpPr>
              <p:cNvPr id="4" name="Diagrama de flujo: conector 3">
                <a:extLst>
                  <a:ext uri="{FF2B5EF4-FFF2-40B4-BE49-F238E27FC236}">
                    <a16:creationId xmlns:a16="http://schemas.microsoft.com/office/drawing/2014/main" xmlns="" id="{497716DC-6661-4776-89A6-CD0C786E5F51}"/>
                  </a:ext>
                </a:extLst>
              </p:cNvPr>
              <p:cNvSpPr/>
              <p:nvPr/>
            </p:nvSpPr>
            <p:spPr>
              <a:xfrm>
                <a:off x="9138327" y="4781075"/>
                <a:ext cx="180000" cy="180474"/>
              </a:xfrm>
              <a:prstGeom prst="flowChartConnector">
                <a:avLst/>
              </a:prstGeom>
              <a:solidFill>
                <a:srgbClr val="0033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3" name="Imagen 2">
                <a:extLst>
                  <a:ext uri="{FF2B5EF4-FFF2-40B4-BE49-F238E27FC236}">
                    <a16:creationId xmlns:a16="http://schemas.microsoft.com/office/drawing/2014/main" xmlns="" id="{EF8075EB-38B9-49E9-8A01-CF925EF7EC80}"/>
                  </a:ext>
                </a:extLst>
              </p:cNvPr>
              <p:cNvPicPr>
                <a:picLocks noChangeAspect="1"/>
              </p:cNvPicPr>
              <p:nvPr/>
            </p:nvPicPr>
            <p:blipFill>
              <a:blip r:embed="rId2"/>
              <a:stretch>
                <a:fillRect/>
              </a:stretch>
            </p:blipFill>
            <p:spPr>
              <a:xfrm>
                <a:off x="986978" y="-125934"/>
                <a:ext cx="10218044" cy="6899526"/>
              </a:xfrm>
              <a:prstGeom prst="rect">
                <a:avLst/>
              </a:prstGeom>
            </p:spPr>
          </p:pic>
        </p:grpSp>
        <p:sp>
          <p:nvSpPr>
            <p:cNvPr id="64" name="CuadroTexto 63">
              <a:extLst>
                <a:ext uri="{FF2B5EF4-FFF2-40B4-BE49-F238E27FC236}">
                  <a16:creationId xmlns:a16="http://schemas.microsoft.com/office/drawing/2014/main" xmlns="" id="{495843CF-6252-46AB-A0E3-316987F2EEEC}"/>
                </a:ext>
              </a:extLst>
            </p:cNvPr>
            <p:cNvSpPr txBox="1"/>
            <p:nvPr/>
          </p:nvSpPr>
          <p:spPr>
            <a:xfrm>
              <a:off x="8308727" y="5120211"/>
              <a:ext cx="5455561" cy="2052876"/>
            </a:xfrm>
            <a:prstGeom prst="rect">
              <a:avLst/>
            </a:prstGeom>
            <a:solidFill>
              <a:schemeClr val="bg1"/>
            </a:solidFill>
            <a:ln>
              <a:solidFill>
                <a:schemeClr val="tx1"/>
              </a:solidFill>
            </a:ln>
          </p:spPr>
          <p:txBody>
            <a:bodyPr wrap="square" rtlCol="0">
              <a:spAutoFit/>
            </a:bodyPr>
            <a:lstStyle/>
            <a:p>
              <a:r>
                <a:rPr lang="es-ES" sz="1100" b="1" dirty="0"/>
                <a:t>          Clasificación primavera </a:t>
              </a:r>
              <a:r>
                <a:rPr lang="es-ES" sz="1100" b="1" dirty="0" smtClean="0"/>
                <a:t>2024</a:t>
              </a:r>
              <a:endParaRPr lang="es-ES" sz="1100" b="1" dirty="0"/>
            </a:p>
            <a:p>
              <a:r>
                <a:rPr lang="es-ES" sz="1100" b="1" dirty="0"/>
                <a:t>                  (pólenes gramíneas)</a:t>
              </a:r>
            </a:p>
            <a:p>
              <a:r>
                <a:rPr lang="es-ES" sz="1200" dirty="0"/>
                <a:t>         Muy leve (&lt;1000 granos/m</a:t>
              </a:r>
              <a:r>
                <a:rPr lang="es-ES" sz="1200" baseline="30000" dirty="0"/>
                <a:t>3</a:t>
              </a:r>
              <a:endParaRPr lang="es-ES" sz="1200" dirty="0"/>
            </a:p>
            <a:p>
              <a:r>
                <a:rPr lang="es-ES" sz="1200" dirty="0"/>
                <a:t>         Leve (1000-3000 granos/m</a:t>
              </a:r>
              <a:r>
                <a:rPr lang="es-ES" sz="1200" baseline="30000" dirty="0"/>
                <a:t>3</a:t>
              </a:r>
              <a:r>
                <a:rPr lang="es-ES" sz="1200" dirty="0"/>
                <a:t>)</a:t>
              </a:r>
            </a:p>
            <a:p>
              <a:r>
                <a:rPr lang="es-ES" sz="1200" dirty="0"/>
                <a:t>         Moderada (3000-5000 granos/m</a:t>
              </a:r>
              <a:r>
                <a:rPr lang="es-ES" sz="1200" baseline="30000" dirty="0"/>
                <a:t>3</a:t>
              </a:r>
              <a:r>
                <a:rPr lang="es-ES" sz="1200" dirty="0"/>
                <a:t>)</a:t>
              </a:r>
            </a:p>
            <a:p>
              <a:r>
                <a:rPr lang="es-ES" sz="1200" dirty="0"/>
                <a:t>         Intensa (&gt;5000 granos/m</a:t>
              </a:r>
              <a:r>
                <a:rPr lang="es-ES" sz="1200" baseline="30000" dirty="0"/>
                <a:t>3</a:t>
              </a:r>
              <a:r>
                <a:rPr lang="es-ES" sz="1200" dirty="0"/>
                <a:t>)</a:t>
              </a:r>
            </a:p>
          </p:txBody>
        </p:sp>
        <p:sp>
          <p:nvSpPr>
            <p:cNvPr id="8" name="Diagrama de flujo: conector 7">
              <a:extLst>
                <a:ext uri="{FF2B5EF4-FFF2-40B4-BE49-F238E27FC236}">
                  <a16:creationId xmlns:a16="http://schemas.microsoft.com/office/drawing/2014/main" xmlns="" id="{A4898883-A92D-4CCE-BE71-5713877AEA29}"/>
                </a:ext>
              </a:extLst>
            </p:cNvPr>
            <p:cNvSpPr/>
            <p:nvPr/>
          </p:nvSpPr>
          <p:spPr>
            <a:xfrm>
              <a:off x="8576178" y="6687619"/>
              <a:ext cx="180000" cy="180001"/>
            </a:xfrm>
            <a:prstGeom prst="flowChartConnector">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Diagrama de flujo: conector 8">
              <a:extLst>
                <a:ext uri="{FF2B5EF4-FFF2-40B4-BE49-F238E27FC236}">
                  <a16:creationId xmlns:a16="http://schemas.microsoft.com/office/drawing/2014/main" xmlns="" id="{BBB545B6-76B3-41A0-9BC0-4BD07C408703}"/>
                </a:ext>
              </a:extLst>
            </p:cNvPr>
            <p:cNvSpPr/>
            <p:nvPr/>
          </p:nvSpPr>
          <p:spPr>
            <a:xfrm>
              <a:off x="4749302" y="677412"/>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Diagrama de flujo: conector 9">
              <a:extLst>
                <a:ext uri="{FF2B5EF4-FFF2-40B4-BE49-F238E27FC236}">
                  <a16:creationId xmlns:a16="http://schemas.microsoft.com/office/drawing/2014/main" xmlns="" id="{6C3C7B77-47FE-43AD-A456-B4D57BD6707A}"/>
                </a:ext>
              </a:extLst>
            </p:cNvPr>
            <p:cNvSpPr/>
            <p:nvPr/>
          </p:nvSpPr>
          <p:spPr>
            <a:xfrm>
              <a:off x="8576178" y="6269643"/>
              <a:ext cx="180000" cy="180001"/>
            </a:xfrm>
            <a:prstGeom prst="flowChartConnector">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Diagrama de flujo: conector 13">
              <a:extLst>
                <a:ext uri="{FF2B5EF4-FFF2-40B4-BE49-F238E27FC236}">
                  <a16:creationId xmlns:a16="http://schemas.microsoft.com/office/drawing/2014/main" xmlns="" id="{E8D77E44-4DC1-4A9E-B1C7-BE2923269F9D}"/>
                </a:ext>
              </a:extLst>
            </p:cNvPr>
            <p:cNvSpPr/>
            <p:nvPr/>
          </p:nvSpPr>
          <p:spPr>
            <a:xfrm>
              <a:off x="1992820" y="6329746"/>
              <a:ext cx="180000" cy="180000"/>
            </a:xfrm>
            <a:prstGeom prst="flowChartConnector">
              <a:avLst/>
            </a:prstGeom>
            <a:solidFill>
              <a:srgbClr val="0033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5" name="Diagrama de flujo: conector 14">
              <a:extLst>
                <a:ext uri="{FF2B5EF4-FFF2-40B4-BE49-F238E27FC236}">
                  <a16:creationId xmlns:a16="http://schemas.microsoft.com/office/drawing/2014/main" xmlns="" id="{CFB8AFE1-E7DB-466C-BEA8-ED327ED76209}"/>
                </a:ext>
              </a:extLst>
            </p:cNvPr>
            <p:cNvSpPr/>
            <p:nvPr/>
          </p:nvSpPr>
          <p:spPr>
            <a:xfrm>
              <a:off x="2611794" y="6415396"/>
              <a:ext cx="180000" cy="180000"/>
            </a:xfrm>
            <a:prstGeom prst="flowChartConnector">
              <a:avLst/>
            </a:prstGeom>
            <a:solidFill>
              <a:srgbClr val="0033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Diagrama de flujo: conector 15">
              <a:extLst>
                <a:ext uri="{FF2B5EF4-FFF2-40B4-BE49-F238E27FC236}">
                  <a16:creationId xmlns:a16="http://schemas.microsoft.com/office/drawing/2014/main" xmlns="" id="{AC451F42-CA7F-4D3D-83A3-F85521D4AF5E}"/>
                </a:ext>
              </a:extLst>
            </p:cNvPr>
            <p:cNvSpPr/>
            <p:nvPr/>
          </p:nvSpPr>
          <p:spPr>
            <a:xfrm>
              <a:off x="3648118" y="501035"/>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Diagrama de flujo: conector 16">
              <a:extLst>
                <a:ext uri="{FF2B5EF4-FFF2-40B4-BE49-F238E27FC236}">
                  <a16:creationId xmlns:a16="http://schemas.microsoft.com/office/drawing/2014/main" xmlns="" id="{AFF80B38-9458-4176-82C5-D7B5AD66CAC0}"/>
                </a:ext>
              </a:extLst>
            </p:cNvPr>
            <p:cNvSpPr/>
            <p:nvPr/>
          </p:nvSpPr>
          <p:spPr>
            <a:xfrm>
              <a:off x="4130323" y="1502258"/>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Diagrama de flujo: conector 17">
              <a:extLst>
                <a:ext uri="{FF2B5EF4-FFF2-40B4-BE49-F238E27FC236}">
                  <a16:creationId xmlns:a16="http://schemas.microsoft.com/office/drawing/2014/main" xmlns="" id="{B89BA1C2-4476-43BC-9735-BE4358223A67}"/>
                </a:ext>
              </a:extLst>
            </p:cNvPr>
            <p:cNvSpPr/>
            <p:nvPr/>
          </p:nvSpPr>
          <p:spPr>
            <a:xfrm>
              <a:off x="4194414" y="581017"/>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9" name="Diagrama de flujo: conector 18">
              <a:extLst>
                <a:ext uri="{FF2B5EF4-FFF2-40B4-BE49-F238E27FC236}">
                  <a16:creationId xmlns:a16="http://schemas.microsoft.com/office/drawing/2014/main" xmlns="" id="{475213A4-256B-4DCD-803B-2A73474BAA3E}"/>
                </a:ext>
              </a:extLst>
            </p:cNvPr>
            <p:cNvSpPr/>
            <p:nvPr/>
          </p:nvSpPr>
          <p:spPr>
            <a:xfrm>
              <a:off x="3504335" y="1306331"/>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0" name="Diagrama de flujo: conector 19">
              <a:extLst>
                <a:ext uri="{FF2B5EF4-FFF2-40B4-BE49-F238E27FC236}">
                  <a16:creationId xmlns:a16="http://schemas.microsoft.com/office/drawing/2014/main" xmlns="" id="{46DE827A-FE2D-4716-A70B-C377D0F51F35}"/>
                </a:ext>
              </a:extLst>
            </p:cNvPr>
            <p:cNvSpPr/>
            <p:nvPr/>
          </p:nvSpPr>
          <p:spPr>
            <a:xfrm>
              <a:off x="7131534" y="1413626"/>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Diagrama de flujo: conector 20">
              <a:extLst>
                <a:ext uri="{FF2B5EF4-FFF2-40B4-BE49-F238E27FC236}">
                  <a16:creationId xmlns:a16="http://schemas.microsoft.com/office/drawing/2014/main" xmlns="" id="{EF5FA18A-65C7-4054-BAC8-817D7A34987F}"/>
                </a:ext>
              </a:extLst>
            </p:cNvPr>
            <p:cNvSpPr/>
            <p:nvPr/>
          </p:nvSpPr>
          <p:spPr>
            <a:xfrm>
              <a:off x="6152031" y="792225"/>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2" name="Diagrama de flujo: conector 21">
              <a:extLst>
                <a:ext uri="{FF2B5EF4-FFF2-40B4-BE49-F238E27FC236}">
                  <a16:creationId xmlns:a16="http://schemas.microsoft.com/office/drawing/2014/main" xmlns="" id="{43238195-8833-4641-9BD6-388766997E12}"/>
                </a:ext>
              </a:extLst>
            </p:cNvPr>
            <p:cNvSpPr/>
            <p:nvPr/>
          </p:nvSpPr>
          <p:spPr>
            <a:xfrm>
              <a:off x="6751412" y="534808"/>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3" name="Diagrama de flujo: conector 22">
              <a:extLst>
                <a:ext uri="{FF2B5EF4-FFF2-40B4-BE49-F238E27FC236}">
                  <a16:creationId xmlns:a16="http://schemas.microsoft.com/office/drawing/2014/main" xmlns="" id="{99947C96-6429-4F0B-A671-DDD932CD5697}"/>
                </a:ext>
              </a:extLst>
            </p:cNvPr>
            <p:cNvSpPr/>
            <p:nvPr/>
          </p:nvSpPr>
          <p:spPr>
            <a:xfrm>
              <a:off x="7172078" y="662809"/>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4" name="Diagrama de flujo: conector 23">
              <a:extLst>
                <a:ext uri="{FF2B5EF4-FFF2-40B4-BE49-F238E27FC236}">
                  <a16:creationId xmlns:a16="http://schemas.microsoft.com/office/drawing/2014/main" xmlns="" id="{33D08472-2052-4667-8009-A42677EDF12B}"/>
                </a:ext>
              </a:extLst>
            </p:cNvPr>
            <p:cNvSpPr/>
            <p:nvPr/>
          </p:nvSpPr>
          <p:spPr>
            <a:xfrm>
              <a:off x="6349116" y="1446934"/>
              <a:ext cx="180000" cy="180000"/>
            </a:xfrm>
            <a:prstGeom prst="flowChartConnector">
              <a:avLst/>
            </a:prstGeom>
            <a:solidFill>
              <a:srgbClr val="FFFF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5" name="Diagrama de flujo: conector 24">
              <a:extLst>
                <a:ext uri="{FF2B5EF4-FFF2-40B4-BE49-F238E27FC236}">
                  <a16:creationId xmlns:a16="http://schemas.microsoft.com/office/drawing/2014/main" xmlns="" id="{A961EED5-F192-41F2-B17C-B057779B7EDA}"/>
                </a:ext>
              </a:extLst>
            </p:cNvPr>
            <p:cNvSpPr/>
            <p:nvPr/>
          </p:nvSpPr>
          <p:spPr>
            <a:xfrm>
              <a:off x="6915534" y="1730296"/>
              <a:ext cx="180000" cy="180000"/>
            </a:xfrm>
            <a:prstGeom prst="flowChartConnector">
              <a:avLst/>
            </a:prstGeom>
            <a:solidFill>
              <a:srgbClr val="FFFF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6" name="Diagrama de flujo: conector 25">
              <a:extLst>
                <a:ext uri="{FF2B5EF4-FFF2-40B4-BE49-F238E27FC236}">
                  <a16:creationId xmlns:a16="http://schemas.microsoft.com/office/drawing/2014/main" xmlns="" id="{235A7C8A-233F-40BB-BF9D-08B5E74BC2B5}"/>
                </a:ext>
              </a:extLst>
            </p:cNvPr>
            <p:cNvSpPr/>
            <p:nvPr/>
          </p:nvSpPr>
          <p:spPr>
            <a:xfrm>
              <a:off x="5490986" y="1963096"/>
              <a:ext cx="180000" cy="180000"/>
            </a:xfrm>
            <a:prstGeom prst="flowChartConnector">
              <a:avLst/>
            </a:prstGeom>
            <a:solidFill>
              <a:srgbClr val="FFFF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7" name="Diagrama de flujo: conector 26">
              <a:extLst>
                <a:ext uri="{FF2B5EF4-FFF2-40B4-BE49-F238E27FC236}">
                  <a16:creationId xmlns:a16="http://schemas.microsoft.com/office/drawing/2014/main" xmlns="" id="{5CB6290A-2131-4426-A1C8-7F0D1B0E0331}"/>
                </a:ext>
              </a:extLst>
            </p:cNvPr>
            <p:cNvSpPr/>
            <p:nvPr/>
          </p:nvSpPr>
          <p:spPr>
            <a:xfrm>
              <a:off x="5746358" y="1203930"/>
              <a:ext cx="180000" cy="180000"/>
            </a:xfrm>
            <a:prstGeom prst="flowChartConnector">
              <a:avLst/>
            </a:prstGeom>
            <a:solidFill>
              <a:srgbClr val="FFFF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8" name="Diagrama de flujo: conector 27">
              <a:extLst>
                <a:ext uri="{FF2B5EF4-FFF2-40B4-BE49-F238E27FC236}">
                  <a16:creationId xmlns:a16="http://schemas.microsoft.com/office/drawing/2014/main" xmlns="" id="{B3B13A79-B75A-484D-A948-83EA08FC9EFB}"/>
                </a:ext>
              </a:extLst>
            </p:cNvPr>
            <p:cNvSpPr/>
            <p:nvPr/>
          </p:nvSpPr>
          <p:spPr>
            <a:xfrm>
              <a:off x="5054887" y="1203930"/>
              <a:ext cx="180000" cy="180000"/>
            </a:xfrm>
            <a:prstGeom prst="flowChartConnector">
              <a:avLst/>
            </a:prstGeom>
            <a:solidFill>
              <a:srgbClr val="FFFF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9" name="Diagrama de flujo: conector 28">
              <a:extLst>
                <a:ext uri="{FF2B5EF4-FFF2-40B4-BE49-F238E27FC236}">
                  <a16:creationId xmlns:a16="http://schemas.microsoft.com/office/drawing/2014/main" xmlns="" id="{E2877320-3B5C-4EA5-A54F-846A1E5BD151}"/>
                </a:ext>
              </a:extLst>
            </p:cNvPr>
            <p:cNvSpPr/>
            <p:nvPr/>
          </p:nvSpPr>
          <p:spPr>
            <a:xfrm>
              <a:off x="4982887" y="1946296"/>
              <a:ext cx="180000" cy="180000"/>
            </a:xfrm>
            <a:prstGeom prst="flowChartConnector">
              <a:avLst/>
            </a:prstGeom>
            <a:solidFill>
              <a:srgbClr val="FFFF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0" name="Diagrama de flujo: conector 29">
              <a:extLst>
                <a:ext uri="{FF2B5EF4-FFF2-40B4-BE49-F238E27FC236}">
                  <a16:creationId xmlns:a16="http://schemas.microsoft.com/office/drawing/2014/main" xmlns="" id="{51724BCD-8D8E-4722-B3C7-6F6BA228D87F}"/>
                </a:ext>
              </a:extLst>
            </p:cNvPr>
            <p:cNvSpPr/>
            <p:nvPr/>
          </p:nvSpPr>
          <p:spPr>
            <a:xfrm>
              <a:off x="8928983" y="1351488"/>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1" name="Diagrama de flujo: conector 30">
              <a:extLst>
                <a:ext uri="{FF2B5EF4-FFF2-40B4-BE49-F238E27FC236}">
                  <a16:creationId xmlns:a16="http://schemas.microsoft.com/office/drawing/2014/main" xmlns="" id="{4FD293F7-66B9-4ED2-8281-9042916E5BC0}"/>
                </a:ext>
              </a:extLst>
            </p:cNvPr>
            <p:cNvSpPr/>
            <p:nvPr/>
          </p:nvSpPr>
          <p:spPr>
            <a:xfrm>
              <a:off x="4917413" y="2381243"/>
              <a:ext cx="180000" cy="180000"/>
            </a:xfrm>
            <a:prstGeom prst="flowChartConnector">
              <a:avLst/>
            </a:prstGeom>
            <a:solidFill>
              <a:srgbClr val="FFFF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2" name="Diagrama de flujo: conector 31">
              <a:extLst>
                <a:ext uri="{FF2B5EF4-FFF2-40B4-BE49-F238E27FC236}">
                  <a16:creationId xmlns:a16="http://schemas.microsoft.com/office/drawing/2014/main" xmlns="" id="{EB2948D7-7BD4-4814-9BFF-3EEDAA0B28E0}"/>
                </a:ext>
              </a:extLst>
            </p:cNvPr>
            <p:cNvSpPr/>
            <p:nvPr/>
          </p:nvSpPr>
          <p:spPr>
            <a:xfrm>
              <a:off x="5445652" y="2793652"/>
              <a:ext cx="180000" cy="180000"/>
            </a:xfrm>
            <a:prstGeom prst="flowChartConnector">
              <a:avLst/>
            </a:prstGeom>
            <a:solidFill>
              <a:srgbClr val="FFFF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3" name="Diagrama de flujo: conector 32">
              <a:extLst>
                <a:ext uri="{FF2B5EF4-FFF2-40B4-BE49-F238E27FC236}">
                  <a16:creationId xmlns:a16="http://schemas.microsoft.com/office/drawing/2014/main" xmlns="" id="{2F36EE7B-4D5E-4167-B414-08C5715E45B0}"/>
                </a:ext>
              </a:extLst>
            </p:cNvPr>
            <p:cNvSpPr/>
            <p:nvPr/>
          </p:nvSpPr>
          <p:spPr>
            <a:xfrm>
              <a:off x="5952000" y="2334789"/>
              <a:ext cx="180000" cy="180000"/>
            </a:xfrm>
            <a:prstGeom prst="flowChartConnector">
              <a:avLst/>
            </a:prstGeom>
            <a:solidFill>
              <a:srgbClr val="FF00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4" name="Diagrama de flujo: conector 33">
              <a:extLst>
                <a:ext uri="{FF2B5EF4-FFF2-40B4-BE49-F238E27FC236}">
                  <a16:creationId xmlns:a16="http://schemas.microsoft.com/office/drawing/2014/main" xmlns="" id="{C33651E2-7A65-4B1B-8F66-75145CE001D4}"/>
                </a:ext>
              </a:extLst>
            </p:cNvPr>
            <p:cNvSpPr/>
            <p:nvPr/>
          </p:nvSpPr>
          <p:spPr>
            <a:xfrm>
              <a:off x="8309512" y="1275930"/>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5" name="Diagrama de flujo: conector 34">
              <a:extLst>
                <a:ext uri="{FF2B5EF4-FFF2-40B4-BE49-F238E27FC236}">
                  <a16:creationId xmlns:a16="http://schemas.microsoft.com/office/drawing/2014/main" xmlns="" id="{C52AA52C-FB86-494F-8235-3929041D7E08}"/>
                </a:ext>
              </a:extLst>
            </p:cNvPr>
            <p:cNvSpPr/>
            <p:nvPr/>
          </p:nvSpPr>
          <p:spPr>
            <a:xfrm>
              <a:off x="9988745" y="1517986"/>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6" name="Diagrama de flujo: conector 35">
              <a:extLst>
                <a:ext uri="{FF2B5EF4-FFF2-40B4-BE49-F238E27FC236}">
                  <a16:creationId xmlns:a16="http://schemas.microsoft.com/office/drawing/2014/main" xmlns="" id="{31349215-1E13-414A-ADBD-DA77140A4CC9}"/>
                </a:ext>
              </a:extLst>
            </p:cNvPr>
            <p:cNvSpPr/>
            <p:nvPr/>
          </p:nvSpPr>
          <p:spPr>
            <a:xfrm>
              <a:off x="9421200" y="1900352"/>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7" name="Diagrama de flujo: conector 36">
              <a:extLst>
                <a:ext uri="{FF2B5EF4-FFF2-40B4-BE49-F238E27FC236}">
                  <a16:creationId xmlns:a16="http://schemas.microsoft.com/office/drawing/2014/main" xmlns="" id="{97873845-BB63-41EE-9647-B458131F911A}"/>
                </a:ext>
              </a:extLst>
            </p:cNvPr>
            <p:cNvSpPr/>
            <p:nvPr/>
          </p:nvSpPr>
          <p:spPr>
            <a:xfrm>
              <a:off x="9072983" y="2115496"/>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8" name="Diagrama de flujo: conector 37">
              <a:extLst>
                <a:ext uri="{FF2B5EF4-FFF2-40B4-BE49-F238E27FC236}">
                  <a16:creationId xmlns:a16="http://schemas.microsoft.com/office/drawing/2014/main" xmlns="" id="{A68AE583-54AD-452A-A6D8-107CA194A956}"/>
                </a:ext>
              </a:extLst>
            </p:cNvPr>
            <p:cNvSpPr/>
            <p:nvPr/>
          </p:nvSpPr>
          <p:spPr>
            <a:xfrm>
              <a:off x="7934075" y="2455730"/>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9" name="Diagrama de flujo: conector 38">
              <a:extLst>
                <a:ext uri="{FF2B5EF4-FFF2-40B4-BE49-F238E27FC236}">
                  <a16:creationId xmlns:a16="http://schemas.microsoft.com/office/drawing/2014/main" xmlns="" id="{D4D93A63-8749-4E86-A0A2-2437791C404C}"/>
                </a:ext>
              </a:extLst>
            </p:cNvPr>
            <p:cNvSpPr/>
            <p:nvPr/>
          </p:nvSpPr>
          <p:spPr>
            <a:xfrm>
              <a:off x="7593425" y="1963096"/>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0" name="Diagrama de flujo: conector 39">
              <a:extLst>
                <a:ext uri="{FF2B5EF4-FFF2-40B4-BE49-F238E27FC236}">
                  <a16:creationId xmlns:a16="http://schemas.microsoft.com/office/drawing/2014/main" xmlns="" id="{2EA2F560-BCF3-47C5-A48C-F84184AC028F}"/>
                </a:ext>
              </a:extLst>
            </p:cNvPr>
            <p:cNvSpPr/>
            <p:nvPr/>
          </p:nvSpPr>
          <p:spPr>
            <a:xfrm>
              <a:off x="10248210" y="3527933"/>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1" name="Diagrama de flujo: conector 40">
              <a:extLst>
                <a:ext uri="{FF2B5EF4-FFF2-40B4-BE49-F238E27FC236}">
                  <a16:creationId xmlns:a16="http://schemas.microsoft.com/office/drawing/2014/main" xmlns="" id="{2846BEBA-D599-4FD6-BC5B-016003F72F5C}"/>
                </a:ext>
              </a:extLst>
            </p:cNvPr>
            <p:cNvSpPr/>
            <p:nvPr/>
          </p:nvSpPr>
          <p:spPr>
            <a:xfrm>
              <a:off x="4354175" y="5016764"/>
              <a:ext cx="180000" cy="180000"/>
            </a:xfrm>
            <a:prstGeom prst="flowChartConnector">
              <a:avLst/>
            </a:prstGeom>
            <a:solidFill>
              <a:srgbClr val="FFFF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2" name="Diagrama de flujo: conector 41">
              <a:extLst>
                <a:ext uri="{FF2B5EF4-FFF2-40B4-BE49-F238E27FC236}">
                  <a16:creationId xmlns:a16="http://schemas.microsoft.com/office/drawing/2014/main" xmlns="" id="{7E066E60-8E91-4501-B07B-1F2D9AEF32DD}"/>
                </a:ext>
              </a:extLst>
            </p:cNvPr>
            <p:cNvSpPr/>
            <p:nvPr/>
          </p:nvSpPr>
          <p:spPr>
            <a:xfrm>
              <a:off x="7480881" y="1233919"/>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3" name="Diagrama de flujo: conector 42">
              <a:extLst>
                <a:ext uri="{FF2B5EF4-FFF2-40B4-BE49-F238E27FC236}">
                  <a16:creationId xmlns:a16="http://schemas.microsoft.com/office/drawing/2014/main" xmlns="" id="{BB4AF215-6887-4D2E-BC80-FEBE57E91FA9}"/>
                </a:ext>
              </a:extLst>
            </p:cNvPr>
            <p:cNvSpPr/>
            <p:nvPr/>
          </p:nvSpPr>
          <p:spPr>
            <a:xfrm>
              <a:off x="6915534" y="1059930"/>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4" name="Diagrama de flujo: conector 43">
              <a:extLst>
                <a:ext uri="{FF2B5EF4-FFF2-40B4-BE49-F238E27FC236}">
                  <a16:creationId xmlns:a16="http://schemas.microsoft.com/office/drawing/2014/main" xmlns="" id="{BDC659E6-5A4B-4C5A-A3EF-3AE2B32AC371}"/>
                </a:ext>
              </a:extLst>
            </p:cNvPr>
            <p:cNvSpPr/>
            <p:nvPr/>
          </p:nvSpPr>
          <p:spPr>
            <a:xfrm>
              <a:off x="8110885" y="4394462"/>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5" name="Diagrama de flujo: conector 44">
              <a:extLst>
                <a:ext uri="{FF2B5EF4-FFF2-40B4-BE49-F238E27FC236}">
                  <a16:creationId xmlns:a16="http://schemas.microsoft.com/office/drawing/2014/main" xmlns="" id="{166E3DE5-4A97-4FFF-91C2-A2457C5DCBB7}"/>
                </a:ext>
              </a:extLst>
            </p:cNvPr>
            <p:cNvSpPr/>
            <p:nvPr/>
          </p:nvSpPr>
          <p:spPr>
            <a:xfrm>
              <a:off x="8165512" y="3818932"/>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6" name="Diagrama de flujo: conector 45">
              <a:extLst>
                <a:ext uri="{FF2B5EF4-FFF2-40B4-BE49-F238E27FC236}">
                  <a16:creationId xmlns:a16="http://schemas.microsoft.com/office/drawing/2014/main" xmlns="" id="{1F48B3B0-CBE5-4015-96C5-552AF9B9B55A}"/>
                </a:ext>
              </a:extLst>
            </p:cNvPr>
            <p:cNvSpPr/>
            <p:nvPr/>
          </p:nvSpPr>
          <p:spPr>
            <a:xfrm>
              <a:off x="8381512" y="3061355"/>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7" name="Diagrama de flujo: conector 46">
              <a:extLst>
                <a:ext uri="{FF2B5EF4-FFF2-40B4-BE49-F238E27FC236}">
                  <a16:creationId xmlns:a16="http://schemas.microsoft.com/office/drawing/2014/main" xmlns="" id="{4DFC58D2-61BB-48E2-B9E1-882CFE43D8B8}"/>
                </a:ext>
              </a:extLst>
            </p:cNvPr>
            <p:cNvSpPr/>
            <p:nvPr/>
          </p:nvSpPr>
          <p:spPr>
            <a:xfrm>
              <a:off x="6421116" y="5339066"/>
              <a:ext cx="180000" cy="180000"/>
            </a:xfrm>
            <a:prstGeom prst="flowChartConnector">
              <a:avLst/>
            </a:prstGeom>
            <a:solidFill>
              <a:srgbClr val="FFFF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8" name="Diagrama de flujo: conector 47">
              <a:extLst>
                <a:ext uri="{FF2B5EF4-FFF2-40B4-BE49-F238E27FC236}">
                  <a16:creationId xmlns:a16="http://schemas.microsoft.com/office/drawing/2014/main" xmlns="" id="{587A9191-F17E-4769-A9BB-17B6D4B23B3D}"/>
                </a:ext>
              </a:extLst>
            </p:cNvPr>
            <p:cNvSpPr/>
            <p:nvPr/>
          </p:nvSpPr>
          <p:spPr>
            <a:xfrm>
              <a:off x="7244078" y="3004764"/>
              <a:ext cx="180000" cy="180000"/>
            </a:xfrm>
            <a:prstGeom prst="flowChartConnector">
              <a:avLst/>
            </a:prstGeom>
            <a:solidFill>
              <a:srgbClr val="FFFF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9" name="Diagrama de flujo: conector 48">
              <a:extLst>
                <a:ext uri="{FF2B5EF4-FFF2-40B4-BE49-F238E27FC236}">
                  <a16:creationId xmlns:a16="http://schemas.microsoft.com/office/drawing/2014/main" xmlns="" id="{83E14DC4-6136-4F41-A901-1B7AA8FAF739}"/>
                </a:ext>
              </a:extLst>
            </p:cNvPr>
            <p:cNvSpPr/>
            <p:nvPr/>
          </p:nvSpPr>
          <p:spPr>
            <a:xfrm>
              <a:off x="7355099" y="3853236"/>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0" name="Diagrama de flujo: conector 49">
              <a:extLst>
                <a:ext uri="{FF2B5EF4-FFF2-40B4-BE49-F238E27FC236}">
                  <a16:creationId xmlns:a16="http://schemas.microsoft.com/office/drawing/2014/main" xmlns="" id="{D02BF502-D00E-42CF-82C6-51CC417D3DCE}"/>
                </a:ext>
              </a:extLst>
            </p:cNvPr>
            <p:cNvSpPr/>
            <p:nvPr/>
          </p:nvSpPr>
          <p:spPr>
            <a:xfrm>
              <a:off x="6064729" y="3786638"/>
              <a:ext cx="180000" cy="180000"/>
            </a:xfrm>
            <a:prstGeom prst="flowChartConnector">
              <a:avLst/>
            </a:prstGeom>
            <a:solidFill>
              <a:srgbClr val="FF000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1" name="Diagrama de flujo: conector 50">
              <a:extLst>
                <a:ext uri="{FF2B5EF4-FFF2-40B4-BE49-F238E27FC236}">
                  <a16:creationId xmlns:a16="http://schemas.microsoft.com/office/drawing/2014/main" xmlns="" id="{9AAD83CC-D05C-4440-BB9E-495226FBF96E}"/>
                </a:ext>
              </a:extLst>
            </p:cNvPr>
            <p:cNvSpPr/>
            <p:nvPr/>
          </p:nvSpPr>
          <p:spPr>
            <a:xfrm>
              <a:off x="5024793" y="5926474"/>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2" name="Diagrama de flujo: conector 51">
              <a:extLst>
                <a:ext uri="{FF2B5EF4-FFF2-40B4-BE49-F238E27FC236}">
                  <a16:creationId xmlns:a16="http://schemas.microsoft.com/office/drawing/2014/main" xmlns="" id="{896F86A6-5F3C-44F2-9BAB-0E202AD8325C}"/>
                </a:ext>
              </a:extLst>
            </p:cNvPr>
            <p:cNvSpPr/>
            <p:nvPr/>
          </p:nvSpPr>
          <p:spPr>
            <a:xfrm>
              <a:off x="5544986" y="5626779"/>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3" name="Diagrama de flujo: conector 52">
              <a:extLst>
                <a:ext uri="{FF2B5EF4-FFF2-40B4-BE49-F238E27FC236}">
                  <a16:creationId xmlns:a16="http://schemas.microsoft.com/office/drawing/2014/main" xmlns="" id="{11E11BCE-74D2-48A7-98CD-ED7927719151}"/>
                </a:ext>
              </a:extLst>
            </p:cNvPr>
            <p:cNvSpPr/>
            <p:nvPr/>
          </p:nvSpPr>
          <p:spPr>
            <a:xfrm>
              <a:off x="6348711" y="2879343"/>
              <a:ext cx="180000" cy="180000"/>
            </a:xfrm>
            <a:prstGeom prst="flowChartConnector">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4" name="Diagrama de flujo: conector 53">
              <a:extLst>
                <a:ext uri="{FF2B5EF4-FFF2-40B4-BE49-F238E27FC236}">
                  <a16:creationId xmlns:a16="http://schemas.microsoft.com/office/drawing/2014/main" xmlns="" id="{3A521EC1-67C5-49E3-873D-732E108BDC17}"/>
                </a:ext>
              </a:extLst>
            </p:cNvPr>
            <p:cNvSpPr/>
            <p:nvPr/>
          </p:nvSpPr>
          <p:spPr>
            <a:xfrm>
              <a:off x="6000554" y="3102787"/>
              <a:ext cx="180000" cy="180000"/>
            </a:xfrm>
            <a:prstGeom prst="flowChartConnector">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5" name="Diagrama de flujo: conector 54">
              <a:extLst>
                <a:ext uri="{FF2B5EF4-FFF2-40B4-BE49-F238E27FC236}">
                  <a16:creationId xmlns:a16="http://schemas.microsoft.com/office/drawing/2014/main" xmlns="" id="{92DAD4B2-CDC2-4624-8FD6-4BB0D5591233}"/>
                </a:ext>
              </a:extLst>
            </p:cNvPr>
            <p:cNvSpPr/>
            <p:nvPr/>
          </p:nvSpPr>
          <p:spPr>
            <a:xfrm>
              <a:off x="7132745" y="5411066"/>
              <a:ext cx="180000" cy="180000"/>
            </a:xfrm>
            <a:prstGeom prst="flowChartConnector">
              <a:avLst/>
            </a:prstGeom>
            <a:solidFill>
              <a:srgbClr val="0033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accent1">
                    <a:lumMod val="75000"/>
                  </a:schemeClr>
                </a:solidFill>
              </a:endParaRPr>
            </a:p>
          </p:txBody>
        </p:sp>
        <p:sp>
          <p:nvSpPr>
            <p:cNvPr id="56" name="Diagrama de flujo: conector 55">
              <a:extLst>
                <a:ext uri="{FF2B5EF4-FFF2-40B4-BE49-F238E27FC236}">
                  <a16:creationId xmlns:a16="http://schemas.microsoft.com/office/drawing/2014/main" xmlns="" id="{B8AC8FC2-6010-4D8C-857E-7D638F5D794C}"/>
                </a:ext>
              </a:extLst>
            </p:cNvPr>
            <p:cNvSpPr/>
            <p:nvPr/>
          </p:nvSpPr>
          <p:spPr>
            <a:xfrm>
              <a:off x="4831068" y="4250462"/>
              <a:ext cx="180000" cy="180000"/>
            </a:xfrm>
            <a:prstGeom prst="flowChartConnector">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7" name="Diagrama de flujo: conector 56">
              <a:extLst>
                <a:ext uri="{FF2B5EF4-FFF2-40B4-BE49-F238E27FC236}">
                  <a16:creationId xmlns:a16="http://schemas.microsoft.com/office/drawing/2014/main" xmlns="" id="{9D43B0AE-3AA9-4104-83AC-F8005F7202C5}"/>
                </a:ext>
              </a:extLst>
            </p:cNvPr>
            <p:cNvSpPr/>
            <p:nvPr/>
          </p:nvSpPr>
          <p:spPr>
            <a:xfrm>
              <a:off x="4903068" y="3429000"/>
              <a:ext cx="180000" cy="180000"/>
            </a:xfrm>
            <a:prstGeom prst="flowChartConnector">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8" name="Diagrama de flujo: conector 57">
              <a:extLst>
                <a:ext uri="{FF2B5EF4-FFF2-40B4-BE49-F238E27FC236}">
                  <a16:creationId xmlns:a16="http://schemas.microsoft.com/office/drawing/2014/main" xmlns="" id="{B8D7BEAF-06EA-4CD2-954E-65F336E0B7E2}"/>
                </a:ext>
              </a:extLst>
            </p:cNvPr>
            <p:cNvSpPr/>
            <p:nvPr/>
          </p:nvSpPr>
          <p:spPr>
            <a:xfrm>
              <a:off x="8576177" y="5990992"/>
              <a:ext cx="180000" cy="180001"/>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9" name="Diagrama de flujo: conector 58">
              <a:extLst>
                <a:ext uri="{FF2B5EF4-FFF2-40B4-BE49-F238E27FC236}">
                  <a16:creationId xmlns:a16="http://schemas.microsoft.com/office/drawing/2014/main" xmlns="" id="{2D37AB06-4CCA-49C5-A463-AB1678733D9B}"/>
                </a:ext>
              </a:extLst>
            </p:cNvPr>
            <p:cNvSpPr/>
            <p:nvPr/>
          </p:nvSpPr>
          <p:spPr>
            <a:xfrm>
              <a:off x="6895412" y="2383730"/>
              <a:ext cx="180000" cy="180000"/>
            </a:xfrm>
            <a:prstGeom prst="flowChartConnector">
              <a:avLst/>
            </a:prstGeom>
            <a:solidFill>
              <a:srgbClr val="00B050"/>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0" name="Diagrama de flujo: conector 59">
              <a:extLst>
                <a:ext uri="{FF2B5EF4-FFF2-40B4-BE49-F238E27FC236}">
                  <a16:creationId xmlns:a16="http://schemas.microsoft.com/office/drawing/2014/main" xmlns="" id="{3B090B94-B5F0-49E6-8A7F-422045B5B321}"/>
                </a:ext>
              </a:extLst>
            </p:cNvPr>
            <p:cNvSpPr/>
            <p:nvPr/>
          </p:nvSpPr>
          <p:spPr>
            <a:xfrm>
              <a:off x="5037302" y="4894130"/>
              <a:ext cx="180000" cy="180000"/>
            </a:xfrm>
            <a:prstGeom prst="flowChartConnector">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1" name="Diagrama de flujo: conector 60">
              <a:extLst>
                <a:ext uri="{FF2B5EF4-FFF2-40B4-BE49-F238E27FC236}">
                  <a16:creationId xmlns:a16="http://schemas.microsoft.com/office/drawing/2014/main" xmlns="" id="{26C88319-F0D3-438F-A0F7-A82FAD865DE9}"/>
                </a:ext>
              </a:extLst>
            </p:cNvPr>
            <p:cNvSpPr/>
            <p:nvPr/>
          </p:nvSpPr>
          <p:spPr>
            <a:xfrm>
              <a:off x="6567546" y="4473466"/>
              <a:ext cx="180000" cy="180000"/>
            </a:xfrm>
            <a:prstGeom prst="flowChartConnector">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2" name="Diagrama de flujo: conector 61">
              <a:extLst>
                <a:ext uri="{FF2B5EF4-FFF2-40B4-BE49-F238E27FC236}">
                  <a16:creationId xmlns:a16="http://schemas.microsoft.com/office/drawing/2014/main" xmlns="" id="{0158721A-07A8-48FE-9C25-46ADA92A153B}"/>
                </a:ext>
              </a:extLst>
            </p:cNvPr>
            <p:cNvSpPr/>
            <p:nvPr/>
          </p:nvSpPr>
          <p:spPr>
            <a:xfrm>
              <a:off x="5634986" y="4460233"/>
              <a:ext cx="180000" cy="180000"/>
            </a:xfrm>
            <a:prstGeom prst="flowChartConnector">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3" name="Diagrama de flujo: conector 62">
              <a:extLst>
                <a:ext uri="{FF2B5EF4-FFF2-40B4-BE49-F238E27FC236}">
                  <a16:creationId xmlns:a16="http://schemas.microsoft.com/office/drawing/2014/main" xmlns="" id="{470415D2-1213-4582-8252-9651DEA520FC}"/>
                </a:ext>
              </a:extLst>
            </p:cNvPr>
            <p:cNvSpPr/>
            <p:nvPr/>
          </p:nvSpPr>
          <p:spPr>
            <a:xfrm>
              <a:off x="7637186" y="4763300"/>
              <a:ext cx="180000" cy="180000"/>
            </a:xfrm>
            <a:prstGeom prst="flowChartConnector">
              <a:avLst/>
            </a:prstGeom>
            <a:solidFill>
              <a:schemeClr val="accent1">
                <a:lumMod val="75000"/>
              </a:schemeClr>
            </a:solidFill>
            <a:ln w="19050">
              <a:solidFill>
                <a:schemeClr val="tx1"/>
              </a:solidFill>
              <a:extLst>
                <a:ext uri="{C807C97D-BFC1-408E-A445-0C87EB9F89A2}">
                  <ask:lineSketchStyleProps xmlns:ask="http://schemas.microsoft.com/office/drawing/2018/sketchyshapes" xmln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5" name="Diagrama de flujo: conector 64">
              <a:extLst>
                <a:ext uri="{FF2B5EF4-FFF2-40B4-BE49-F238E27FC236}">
                  <a16:creationId xmlns:a16="http://schemas.microsoft.com/office/drawing/2014/main" xmlns="" id="{784A9723-0084-4083-93A9-925B9CE630B8}"/>
                </a:ext>
              </a:extLst>
            </p:cNvPr>
            <p:cNvSpPr/>
            <p:nvPr/>
          </p:nvSpPr>
          <p:spPr>
            <a:xfrm>
              <a:off x="8576177" y="5573017"/>
              <a:ext cx="180000" cy="180001"/>
            </a:xfrm>
            <a:prstGeom prst="flowChartConnector">
              <a:avLst/>
            </a:prstGeom>
            <a:solidFill>
              <a:schemeClr val="accent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Tree>
    <p:extLst>
      <p:ext uri="{BB962C8B-B14F-4D97-AF65-F5344CB8AC3E}">
        <p14:creationId xmlns:p14="http://schemas.microsoft.com/office/powerpoint/2010/main" xmlns="" val="1761682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lnSpcReduction="10000"/>
          </a:bodyPr>
          <a:lstStyle/>
          <a:p>
            <a:pPr>
              <a:buNone/>
            </a:pPr>
            <a:r>
              <a:rPr lang="es-ES" dirty="0" smtClean="0"/>
              <a:t>215 IMPACTOS EN MEDIOS </a:t>
            </a:r>
          </a:p>
          <a:p>
            <a:pPr>
              <a:buNone/>
            </a:pPr>
            <a:r>
              <a:rPr lang="es-ES" dirty="0" smtClean="0"/>
              <a:t>6 notas de presa</a:t>
            </a:r>
          </a:p>
          <a:p>
            <a:pPr>
              <a:buNone/>
            </a:pPr>
            <a:r>
              <a:rPr lang="es-ES" dirty="0" smtClean="0"/>
              <a:t>30 Medios asistentes</a:t>
            </a:r>
          </a:p>
          <a:p>
            <a:pPr>
              <a:buNone/>
            </a:pPr>
            <a:r>
              <a:rPr lang="es-ES" dirty="0" smtClean="0"/>
              <a:t>140 Impactos online</a:t>
            </a:r>
          </a:p>
          <a:p>
            <a:pPr>
              <a:buNone/>
            </a:pPr>
            <a:r>
              <a:rPr lang="es-ES" dirty="0" smtClean="0"/>
              <a:t>49 Prensa escrita</a:t>
            </a:r>
          </a:p>
          <a:p>
            <a:pPr>
              <a:buNone/>
            </a:pPr>
            <a:r>
              <a:rPr lang="es-ES" dirty="0" smtClean="0"/>
              <a:t>69 Medios nacionales</a:t>
            </a:r>
          </a:p>
          <a:p>
            <a:pPr>
              <a:buNone/>
            </a:pPr>
            <a:r>
              <a:rPr lang="es-ES" dirty="0" smtClean="0"/>
              <a:t>13 I. TV</a:t>
            </a:r>
          </a:p>
          <a:p>
            <a:pPr>
              <a:buNone/>
            </a:pPr>
            <a:r>
              <a:rPr lang="es-ES" dirty="0" smtClean="0"/>
              <a:t>13 I. Radio</a:t>
            </a:r>
          </a:p>
          <a:p>
            <a:pPr>
              <a:buNone/>
            </a:pPr>
            <a:r>
              <a:rPr lang="es-ES" dirty="0" smtClean="0"/>
              <a:t>7 Impactos en agencias</a:t>
            </a:r>
            <a:endParaRPr lang="es-ES" dirty="0"/>
          </a:p>
        </p:txBody>
      </p:sp>
      <p:sp>
        <p:nvSpPr>
          <p:cNvPr id="3" name="2 Título"/>
          <p:cNvSpPr>
            <a:spLocks noGrp="1"/>
          </p:cNvSpPr>
          <p:nvPr>
            <p:ph type="title"/>
          </p:nvPr>
        </p:nvSpPr>
        <p:spPr/>
        <p:txBody>
          <a:bodyPr/>
          <a:lstStyle/>
          <a:p>
            <a:r>
              <a:rPr lang="es-ES" dirty="0" smtClean="0"/>
              <a:t>Rueda de prensa</a:t>
            </a:r>
            <a:endParaRPr lang="es-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28596" y="1904994"/>
            <a:ext cx="8186766" cy="3041551"/>
          </a:xfrm>
        </p:spPr>
        <p:txBody>
          <a:bodyPr>
            <a:normAutofit lnSpcReduction="10000"/>
          </a:bodyPr>
          <a:lstStyle/>
          <a:p>
            <a:pPr>
              <a:buNone/>
            </a:pPr>
            <a:r>
              <a:rPr lang="es-ES" dirty="0" smtClean="0"/>
              <a:t>                                         2023     2024</a:t>
            </a:r>
          </a:p>
          <a:p>
            <a:pPr>
              <a:buNone/>
            </a:pPr>
            <a:r>
              <a:rPr lang="es-ES" dirty="0" smtClean="0"/>
              <a:t>Reacciones /me gusta :     40         235    488%</a:t>
            </a:r>
          </a:p>
          <a:p>
            <a:pPr>
              <a:buNone/>
            </a:pPr>
            <a:r>
              <a:rPr lang="es-ES" dirty="0" smtClean="0"/>
              <a:t>Impresiones:                     3605     8000  122%</a:t>
            </a:r>
          </a:p>
          <a:p>
            <a:pPr>
              <a:buNone/>
            </a:pPr>
            <a:r>
              <a:rPr lang="es-ES" dirty="0" smtClean="0"/>
              <a:t>Compartidos:                    18          47     161%</a:t>
            </a:r>
          </a:p>
          <a:p>
            <a:pPr>
              <a:buNone/>
            </a:pPr>
            <a:endParaRPr lang="es-ES" dirty="0" smtClean="0"/>
          </a:p>
          <a:p>
            <a:pPr>
              <a:buNone/>
            </a:pPr>
            <a:r>
              <a:rPr lang="es-ES" dirty="0" smtClean="0"/>
              <a:t>       :     66 Me gusta y 1050 Impresiones</a:t>
            </a:r>
          </a:p>
          <a:p>
            <a:pPr>
              <a:buNone/>
            </a:pPr>
            <a:r>
              <a:rPr lang="es-ES" dirty="0" smtClean="0"/>
              <a:t>                                           </a:t>
            </a:r>
            <a:endParaRPr lang="es-ES" dirty="0"/>
          </a:p>
        </p:txBody>
      </p:sp>
      <p:sp>
        <p:nvSpPr>
          <p:cNvPr id="3" name="2 Título"/>
          <p:cNvSpPr>
            <a:spLocks noGrp="1"/>
          </p:cNvSpPr>
          <p:nvPr>
            <p:ph type="title"/>
          </p:nvPr>
        </p:nvSpPr>
        <p:spPr>
          <a:xfrm>
            <a:off x="457200" y="297638"/>
            <a:ext cx="8229600" cy="1071570"/>
          </a:xfrm>
        </p:spPr>
        <p:txBody>
          <a:bodyPr/>
          <a:lstStyle/>
          <a:p>
            <a:r>
              <a:rPr lang="es-ES" dirty="0" smtClean="0"/>
              <a:t>Redes sociales</a:t>
            </a:r>
            <a:endParaRPr lang="es-ES" dirty="0"/>
          </a:p>
        </p:txBody>
      </p:sp>
      <p:pic>
        <p:nvPicPr>
          <p:cNvPr id="4" name="Picture 1" descr="C:\Users\Juan\Pictures\x.png"/>
          <p:cNvPicPr>
            <a:picLocks noChangeAspect="1" noChangeArrowheads="1"/>
          </p:cNvPicPr>
          <p:nvPr/>
        </p:nvPicPr>
        <p:blipFill>
          <a:blip r:embed="rId2"/>
          <a:srcRect/>
          <a:stretch>
            <a:fillRect/>
          </a:stretch>
        </p:blipFill>
        <p:spPr bwMode="auto">
          <a:xfrm>
            <a:off x="714348" y="1845461"/>
            <a:ext cx="571504" cy="366917"/>
          </a:xfrm>
          <a:prstGeom prst="rect">
            <a:avLst/>
          </a:prstGeom>
          <a:noFill/>
        </p:spPr>
      </p:pic>
      <p:pic>
        <p:nvPicPr>
          <p:cNvPr id="5" name="Picture 2" descr="C:\Users\Juan\Pictures\instacran.jpeg"/>
          <p:cNvPicPr>
            <a:picLocks noChangeAspect="1" noChangeArrowheads="1"/>
          </p:cNvPicPr>
          <p:nvPr/>
        </p:nvPicPr>
        <p:blipFill>
          <a:blip r:embed="rId3"/>
          <a:srcRect/>
          <a:stretch>
            <a:fillRect/>
          </a:stretch>
        </p:blipFill>
        <p:spPr bwMode="auto">
          <a:xfrm>
            <a:off x="857225" y="3750475"/>
            <a:ext cx="972685" cy="456403"/>
          </a:xfrm>
          <a:prstGeom prst="rect">
            <a:avLst/>
          </a:prstGeom>
          <a:noFill/>
        </p:spPr>
      </p:pic>
      <p:sp>
        <p:nvSpPr>
          <p:cNvPr id="6" name="5 Rectángulo"/>
          <p:cNvSpPr/>
          <p:nvPr/>
        </p:nvSpPr>
        <p:spPr>
          <a:xfrm>
            <a:off x="1571604" y="1845462"/>
            <a:ext cx="642942" cy="345278"/>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f</a:t>
            </a:r>
            <a:endParaRPr lang="es-E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34440"/>
            <a:ext cx="8229600" cy="4123390"/>
          </a:xfrm>
        </p:spPr>
        <p:txBody>
          <a:bodyPr>
            <a:normAutofit fontScale="77500" lnSpcReduction="20000"/>
          </a:bodyPr>
          <a:lstStyle/>
          <a:p>
            <a:r>
              <a:rPr lang="es-ES" dirty="0" smtClean="0"/>
              <a:t>Usuarios : 100.023</a:t>
            </a:r>
          </a:p>
          <a:p>
            <a:r>
              <a:rPr lang="es-ES" dirty="0" smtClean="0"/>
              <a:t>Consultas :</a:t>
            </a:r>
            <a:r>
              <a:rPr lang="es-ES" dirty="0" smtClean="0"/>
              <a:t>219.267</a:t>
            </a:r>
          </a:p>
          <a:p>
            <a:r>
              <a:rPr lang="es-ES" dirty="0" smtClean="0"/>
              <a:t>Aumento de tráfico:97%</a:t>
            </a:r>
          </a:p>
          <a:p>
            <a:r>
              <a:rPr lang="es-ES" dirty="0" smtClean="0"/>
              <a:t>Usuarios activos: 32.000 Personas.</a:t>
            </a:r>
          </a:p>
          <a:p>
            <a:r>
              <a:rPr lang="es-ES" dirty="0" smtClean="0"/>
              <a:t>Sistemas operativos: </a:t>
            </a:r>
            <a:r>
              <a:rPr lang="es-ES" dirty="0" err="1" smtClean="0"/>
              <a:t>Android</a:t>
            </a:r>
            <a:r>
              <a:rPr lang="es-ES" dirty="0" smtClean="0"/>
              <a:t>, </a:t>
            </a:r>
            <a:r>
              <a:rPr lang="es-ES" dirty="0" err="1" smtClean="0"/>
              <a:t>iOS</a:t>
            </a:r>
            <a:r>
              <a:rPr lang="es-ES" dirty="0" smtClean="0"/>
              <a:t>, Windows, </a:t>
            </a:r>
            <a:r>
              <a:rPr lang="es-ES" dirty="0" err="1" smtClean="0"/>
              <a:t>Mac</a:t>
            </a:r>
            <a:r>
              <a:rPr lang="es-ES" dirty="0" smtClean="0"/>
              <a:t>. (68% </a:t>
            </a:r>
            <a:r>
              <a:rPr lang="es-ES" dirty="0" err="1" smtClean="0"/>
              <a:t>movil</a:t>
            </a:r>
            <a:r>
              <a:rPr lang="es-ES" dirty="0" smtClean="0"/>
              <a:t>)</a:t>
            </a:r>
            <a:endParaRPr lang="es-ES" dirty="0" smtClean="0"/>
          </a:p>
          <a:p>
            <a:r>
              <a:rPr lang="es-ES" dirty="0" smtClean="0"/>
              <a:t>Duración media:37 segundos</a:t>
            </a:r>
          </a:p>
          <a:p>
            <a:r>
              <a:rPr lang="es-ES" dirty="0" smtClean="0"/>
              <a:t>Mayo-junio</a:t>
            </a:r>
          </a:p>
          <a:p>
            <a:r>
              <a:rPr lang="es-ES" dirty="0" smtClean="0"/>
              <a:t>Países :</a:t>
            </a:r>
          </a:p>
          <a:p>
            <a:pPr>
              <a:buNone/>
            </a:pPr>
            <a:r>
              <a:rPr lang="es-ES" dirty="0" smtClean="0"/>
              <a:t>España:99.898</a:t>
            </a:r>
          </a:p>
          <a:p>
            <a:pPr>
              <a:buNone/>
            </a:pPr>
            <a:r>
              <a:rPr lang="es-ES" dirty="0" smtClean="0"/>
              <a:t>Alemania:1351</a:t>
            </a:r>
          </a:p>
          <a:p>
            <a:pPr>
              <a:buNone/>
            </a:pPr>
            <a:r>
              <a:rPr lang="es-ES" dirty="0" smtClean="0"/>
              <a:t>USA:936</a:t>
            </a:r>
          </a:p>
          <a:p>
            <a:pPr>
              <a:buNone/>
            </a:pPr>
            <a:r>
              <a:rPr lang="es-ES" dirty="0" smtClean="0"/>
              <a:t>China, Chile, México, Francia , UK, Argentina ….</a:t>
            </a:r>
            <a:endParaRPr lang="es-ES" dirty="0"/>
          </a:p>
        </p:txBody>
      </p:sp>
      <p:sp>
        <p:nvSpPr>
          <p:cNvPr id="2" name="1 Título"/>
          <p:cNvSpPr>
            <a:spLocks noGrp="1"/>
          </p:cNvSpPr>
          <p:nvPr>
            <p:ph type="title"/>
          </p:nvPr>
        </p:nvSpPr>
        <p:spPr/>
        <p:txBody>
          <a:bodyPr/>
          <a:lstStyle/>
          <a:p>
            <a:r>
              <a:rPr lang="es-ES" dirty="0" smtClean="0"/>
              <a:t>Actividad de </a:t>
            </a:r>
            <a:r>
              <a:rPr lang="es-ES" smtClean="0"/>
              <a:t>la página</a:t>
            </a:r>
            <a:endParaRPr lang="es-E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66866"/>
            <a:ext cx="8229600" cy="2619394"/>
          </a:xfrm>
        </p:spPr>
        <p:txBody>
          <a:bodyPr/>
          <a:lstStyle/>
          <a:p>
            <a:r>
              <a:rPr lang="es-ES" dirty="0" smtClean="0"/>
              <a:t>Sexos : 48.1 Hombres – 51.9 Mujeres</a:t>
            </a:r>
          </a:p>
          <a:p>
            <a:r>
              <a:rPr lang="es-ES" dirty="0" smtClean="0"/>
              <a:t>Edades :</a:t>
            </a:r>
          </a:p>
          <a:p>
            <a:pPr>
              <a:buNone/>
            </a:pPr>
            <a:r>
              <a:rPr lang="es-ES" dirty="0" smtClean="0"/>
              <a:t>                45- 54 años 30%</a:t>
            </a:r>
          </a:p>
          <a:p>
            <a:pPr>
              <a:buNone/>
            </a:pPr>
            <a:r>
              <a:rPr lang="es-ES" dirty="0" smtClean="0"/>
              <a:t>                25-64 años 20-30%</a:t>
            </a:r>
          </a:p>
          <a:p>
            <a:pPr>
              <a:buNone/>
            </a:pPr>
            <a:r>
              <a:rPr lang="es-ES" dirty="0" smtClean="0"/>
              <a:t>                18 a 24 y &gt;65 años : 10% </a:t>
            </a:r>
            <a:endParaRPr lang="es-ES" dirty="0"/>
          </a:p>
        </p:txBody>
      </p:sp>
      <p:sp>
        <p:nvSpPr>
          <p:cNvPr id="2" name="1 Título"/>
          <p:cNvSpPr>
            <a:spLocks noGrp="1"/>
          </p:cNvSpPr>
          <p:nvPr>
            <p:ph type="title"/>
          </p:nvPr>
        </p:nvSpPr>
        <p:spPr/>
        <p:txBody>
          <a:bodyPr/>
          <a:lstStyle/>
          <a:p>
            <a:r>
              <a:rPr lang="es-ES" dirty="0" smtClean="0"/>
              <a:t>Actividad de la página</a:t>
            </a:r>
            <a:endParaRPr lang="es-E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428741"/>
            <a:ext cx="8229600" cy="2976583"/>
          </a:xfrm>
        </p:spPr>
        <p:txBody>
          <a:bodyPr>
            <a:normAutofit fontScale="92500" lnSpcReduction="20000"/>
          </a:bodyPr>
          <a:lstStyle/>
          <a:p>
            <a:pPr>
              <a:buNone/>
            </a:pPr>
            <a:r>
              <a:rPr lang="es-ES" dirty="0" smtClean="0"/>
              <a:t>Se ha destinado al pago de la actividad de las estaciones : 67.789,24 €</a:t>
            </a:r>
          </a:p>
          <a:p>
            <a:pPr>
              <a:buNone/>
            </a:pPr>
            <a:r>
              <a:rPr lang="es-ES" dirty="0" smtClean="0"/>
              <a:t>Distribución:</a:t>
            </a:r>
          </a:p>
          <a:p>
            <a:pPr>
              <a:buNone/>
            </a:pPr>
            <a:r>
              <a:rPr lang="es-ES" dirty="0" smtClean="0"/>
              <a:t>Convenio de Castilla y León :10.890€</a:t>
            </a:r>
          </a:p>
          <a:p>
            <a:pPr>
              <a:buNone/>
            </a:pPr>
            <a:r>
              <a:rPr lang="es-ES" dirty="0" smtClean="0"/>
              <a:t>12 Meses : 1.173,12 €</a:t>
            </a:r>
          </a:p>
          <a:p>
            <a:pPr>
              <a:buNone/>
            </a:pPr>
            <a:r>
              <a:rPr lang="es-ES" dirty="0" smtClean="0"/>
              <a:t>9 Meses : 879,94 €</a:t>
            </a:r>
          </a:p>
          <a:p>
            <a:pPr>
              <a:buNone/>
            </a:pPr>
            <a:r>
              <a:rPr lang="es-ES" dirty="0" smtClean="0"/>
              <a:t>6 Meses: 586,56 €</a:t>
            </a:r>
          </a:p>
          <a:p>
            <a:pPr>
              <a:buNone/>
            </a:pPr>
            <a:r>
              <a:rPr lang="es-ES" dirty="0" smtClean="0"/>
              <a:t>3 Meses: 293.28 €</a:t>
            </a:r>
            <a:endParaRPr lang="es-ES" dirty="0"/>
          </a:p>
        </p:txBody>
      </p:sp>
      <p:sp>
        <p:nvSpPr>
          <p:cNvPr id="2" name="1 Título"/>
          <p:cNvSpPr>
            <a:spLocks noGrp="1"/>
          </p:cNvSpPr>
          <p:nvPr>
            <p:ph type="title"/>
          </p:nvPr>
        </p:nvSpPr>
        <p:spPr/>
        <p:txBody>
          <a:bodyPr/>
          <a:lstStyle/>
          <a:p>
            <a:r>
              <a:rPr lang="es-ES" dirty="0" smtClean="0"/>
              <a:t>Gastos</a:t>
            </a:r>
            <a:endParaRPr lang="es-E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C:\Users\Juan\Pictures\x.png"/>
          <p:cNvPicPr>
            <a:picLocks noGrp="1" noChangeAspect="1" noChangeArrowheads="1"/>
          </p:cNvPicPr>
          <p:nvPr>
            <p:ph idx="1"/>
          </p:nvPr>
        </p:nvPicPr>
        <p:blipFill>
          <a:blip r:embed="rId2"/>
          <a:srcRect/>
          <a:stretch>
            <a:fillRect/>
          </a:stretch>
        </p:blipFill>
        <p:spPr bwMode="auto">
          <a:xfrm>
            <a:off x="1285852" y="1547803"/>
            <a:ext cx="1014414" cy="904877"/>
          </a:xfrm>
          <a:prstGeom prst="rect">
            <a:avLst/>
          </a:prstGeom>
          <a:noFill/>
        </p:spPr>
      </p:pic>
      <p:sp>
        <p:nvSpPr>
          <p:cNvPr id="2" name="1 Título"/>
          <p:cNvSpPr>
            <a:spLocks noGrp="1"/>
          </p:cNvSpPr>
          <p:nvPr>
            <p:ph type="title"/>
          </p:nvPr>
        </p:nvSpPr>
        <p:spPr/>
        <p:txBody>
          <a:bodyPr/>
          <a:lstStyle/>
          <a:p>
            <a:r>
              <a:rPr lang="es-ES" dirty="0" smtClean="0">
                <a:solidFill>
                  <a:srgbClr val="002060"/>
                </a:solidFill>
              </a:rPr>
              <a:t>Redes Sociales y bloc de SEAIC</a:t>
            </a:r>
            <a:endParaRPr lang="es-ES" dirty="0">
              <a:solidFill>
                <a:srgbClr val="002060"/>
              </a:solidFill>
            </a:endParaRPr>
          </a:p>
        </p:txBody>
      </p:sp>
      <p:pic>
        <p:nvPicPr>
          <p:cNvPr id="3074" name="Picture 2" descr="C:\Users\Juan\Pictures\instacran.jpeg"/>
          <p:cNvPicPr>
            <a:picLocks noChangeAspect="1" noChangeArrowheads="1"/>
          </p:cNvPicPr>
          <p:nvPr/>
        </p:nvPicPr>
        <p:blipFill>
          <a:blip r:embed="rId3"/>
          <a:srcRect/>
          <a:stretch>
            <a:fillRect/>
          </a:stretch>
        </p:blipFill>
        <p:spPr bwMode="auto">
          <a:xfrm>
            <a:off x="857224" y="3631412"/>
            <a:ext cx="2114550" cy="992188"/>
          </a:xfrm>
          <a:prstGeom prst="rect">
            <a:avLst/>
          </a:prstGeom>
          <a:noFill/>
        </p:spPr>
      </p:pic>
      <p:sp>
        <p:nvSpPr>
          <p:cNvPr id="6" name="5 Rectángulo"/>
          <p:cNvSpPr/>
          <p:nvPr/>
        </p:nvSpPr>
        <p:spPr>
          <a:xfrm>
            <a:off x="5286380" y="2321715"/>
            <a:ext cx="3071834" cy="13692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AEROSEAIC</a:t>
            </a:r>
            <a:endParaRPr lang="es-ES" dirty="0"/>
          </a:p>
        </p:txBody>
      </p:sp>
      <p:sp>
        <p:nvSpPr>
          <p:cNvPr id="7" name="6 Rectángulo"/>
          <p:cNvSpPr/>
          <p:nvPr/>
        </p:nvSpPr>
        <p:spPr>
          <a:xfrm>
            <a:off x="3286116" y="1547803"/>
            <a:ext cx="1571636" cy="9405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143 -211</a:t>
            </a:r>
          </a:p>
          <a:p>
            <a:pPr algn="ctr"/>
            <a:r>
              <a:rPr lang="es-ES" dirty="0" smtClean="0"/>
              <a:t>Seguidores</a:t>
            </a:r>
            <a:endParaRPr lang="es-ES" dirty="0"/>
          </a:p>
        </p:txBody>
      </p:sp>
      <p:sp>
        <p:nvSpPr>
          <p:cNvPr id="8" name="7 Rectángulo"/>
          <p:cNvSpPr/>
          <p:nvPr/>
        </p:nvSpPr>
        <p:spPr>
          <a:xfrm>
            <a:off x="3286116" y="3690943"/>
            <a:ext cx="1500198" cy="8215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125-180</a:t>
            </a:r>
          </a:p>
          <a:p>
            <a:pPr algn="ctr"/>
            <a:r>
              <a:rPr lang="es-ES" dirty="0" smtClean="0"/>
              <a:t>Seguidores</a:t>
            </a:r>
            <a:endParaRPr lang="es-ES" dirty="0"/>
          </a:p>
        </p:txBody>
      </p:sp>
      <p:sp>
        <p:nvSpPr>
          <p:cNvPr id="9" name="8 Rectángulo"/>
          <p:cNvSpPr/>
          <p:nvPr/>
        </p:nvSpPr>
        <p:spPr>
          <a:xfrm>
            <a:off x="5857884" y="4643450"/>
            <a:ext cx="2786082"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Dra. Cristina de Castro</a:t>
            </a:r>
          </a:p>
          <a:p>
            <a:pPr algn="ctr"/>
            <a:r>
              <a:rPr lang="es-ES" dirty="0" smtClean="0"/>
              <a:t>Dra. </a:t>
            </a:r>
            <a:r>
              <a:rPr lang="es-ES" dirty="0" err="1" smtClean="0"/>
              <a:t>Alica</a:t>
            </a:r>
            <a:r>
              <a:rPr lang="es-ES" dirty="0" smtClean="0"/>
              <a:t> López</a:t>
            </a:r>
            <a:endParaRPr lang="es-E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buNone/>
            </a:pPr>
            <a:endParaRPr lang="es-ES" dirty="0" smtClean="0"/>
          </a:p>
          <a:p>
            <a:pPr>
              <a:buNone/>
            </a:pPr>
            <a:r>
              <a:rPr lang="es-ES" dirty="0" smtClean="0"/>
              <a:t>2023 A 05P Nuevo abordaje terapéutico en pacientes con alergia al olivo de fenotipo grave. Estudio </a:t>
            </a:r>
            <a:r>
              <a:rPr lang="es-ES" dirty="0" err="1" smtClean="0"/>
              <a:t>metabolómico</a:t>
            </a:r>
            <a:r>
              <a:rPr lang="es-ES" dirty="0" smtClean="0"/>
              <a:t>.</a:t>
            </a:r>
          </a:p>
          <a:p>
            <a:pPr>
              <a:buNone/>
            </a:pPr>
            <a:r>
              <a:rPr lang="es-ES" dirty="0" smtClean="0"/>
              <a:t>   Por la</a:t>
            </a:r>
            <a:r>
              <a:rPr lang="es-ES" b="1" dirty="0" smtClean="0"/>
              <a:t> Dra. Alicia López Guerrero</a:t>
            </a:r>
            <a:r>
              <a:rPr lang="es-ES" dirty="0" smtClean="0"/>
              <a:t>.</a:t>
            </a:r>
          </a:p>
          <a:p>
            <a:pPr>
              <a:buNone/>
            </a:pPr>
            <a:r>
              <a:rPr lang="es-ES" dirty="0" smtClean="0"/>
              <a:t> 2023ª 12P Efecto de partículas contaminantes en exacerbación asmática.</a:t>
            </a:r>
          </a:p>
          <a:p>
            <a:pPr>
              <a:buNone/>
            </a:pPr>
            <a:r>
              <a:rPr lang="es-ES" dirty="0" smtClean="0"/>
              <a:t>   Por la </a:t>
            </a:r>
            <a:r>
              <a:rPr lang="es-ES" b="1" dirty="0" smtClean="0"/>
              <a:t>Dra. María Pastora </a:t>
            </a:r>
            <a:r>
              <a:rPr lang="es-ES" b="1" dirty="0" err="1" smtClean="0"/>
              <a:t>Cuadri</a:t>
            </a:r>
            <a:r>
              <a:rPr lang="es-ES" b="1" dirty="0" smtClean="0"/>
              <a:t> Benítez</a:t>
            </a:r>
            <a:r>
              <a:rPr lang="es-ES" dirty="0" smtClean="0"/>
              <a:t>.</a:t>
            </a:r>
          </a:p>
          <a:p>
            <a:endParaRPr lang="es-ES" dirty="0"/>
          </a:p>
        </p:txBody>
      </p:sp>
      <p:sp>
        <p:nvSpPr>
          <p:cNvPr id="3" name="2 Título"/>
          <p:cNvSpPr>
            <a:spLocks noGrp="1"/>
          </p:cNvSpPr>
          <p:nvPr>
            <p:ph type="title"/>
          </p:nvPr>
        </p:nvSpPr>
        <p:spPr/>
        <p:txBody>
          <a:bodyPr/>
          <a:lstStyle/>
          <a:p>
            <a:r>
              <a:rPr lang="es-ES" dirty="0" smtClean="0"/>
              <a:t>REVISIÓN DE BECAS</a:t>
            </a:r>
            <a:endParaRPr lang="es-E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845462"/>
            <a:ext cx="8229600" cy="3160614"/>
          </a:xfrm>
        </p:spPr>
        <p:txBody>
          <a:bodyPr>
            <a:normAutofit lnSpcReduction="10000"/>
          </a:bodyPr>
          <a:lstStyle/>
          <a:p>
            <a:pPr>
              <a:buNone/>
            </a:pPr>
            <a:r>
              <a:rPr lang="es-ES" dirty="0" smtClean="0"/>
              <a:t> </a:t>
            </a:r>
          </a:p>
          <a:p>
            <a:pPr>
              <a:buNone/>
            </a:pPr>
            <a:r>
              <a:rPr lang="es-ES" dirty="0" smtClean="0"/>
              <a:t> </a:t>
            </a:r>
            <a:r>
              <a:rPr lang="es-ES" dirty="0" err="1" smtClean="0"/>
              <a:t>Sensitization</a:t>
            </a:r>
            <a:r>
              <a:rPr lang="es-ES" dirty="0" smtClean="0"/>
              <a:t> </a:t>
            </a:r>
            <a:r>
              <a:rPr lang="es-ES" dirty="0" err="1" smtClean="0"/>
              <a:t>to</a:t>
            </a:r>
            <a:r>
              <a:rPr lang="es-ES" dirty="0" smtClean="0"/>
              <a:t> </a:t>
            </a:r>
            <a:r>
              <a:rPr lang="es-ES" dirty="0" err="1" smtClean="0"/>
              <a:t>Quercus</a:t>
            </a:r>
            <a:r>
              <a:rPr lang="es-ES" dirty="0" smtClean="0"/>
              <a:t> </a:t>
            </a:r>
            <a:r>
              <a:rPr lang="es-ES" dirty="0" err="1" smtClean="0"/>
              <a:t>ilex</a:t>
            </a:r>
            <a:r>
              <a:rPr lang="es-ES" dirty="0" smtClean="0"/>
              <a:t> </a:t>
            </a:r>
            <a:r>
              <a:rPr lang="es-ES" dirty="0" err="1" smtClean="0"/>
              <a:t>pollen</a:t>
            </a:r>
            <a:r>
              <a:rPr lang="es-ES" dirty="0" smtClean="0"/>
              <a:t> </a:t>
            </a:r>
            <a:r>
              <a:rPr lang="es-ES" dirty="0" err="1" smtClean="0"/>
              <a:t>is</a:t>
            </a:r>
            <a:r>
              <a:rPr lang="es-ES" dirty="0" smtClean="0"/>
              <a:t> </a:t>
            </a:r>
            <a:r>
              <a:rPr lang="es-ES" dirty="0" err="1" smtClean="0"/>
              <a:t>clinically</a:t>
            </a:r>
            <a:r>
              <a:rPr lang="es-ES" dirty="0" smtClean="0"/>
              <a:t> </a:t>
            </a:r>
            <a:r>
              <a:rPr lang="es-ES" dirty="0" err="1" smtClean="0"/>
              <a:t>relevant</a:t>
            </a:r>
            <a:r>
              <a:rPr lang="es-ES" dirty="0" smtClean="0"/>
              <a:t> </a:t>
            </a:r>
            <a:r>
              <a:rPr lang="es-ES" dirty="0" err="1" smtClean="0"/>
              <a:t>inpatients</a:t>
            </a:r>
            <a:r>
              <a:rPr lang="es-ES" dirty="0" smtClean="0"/>
              <a:t> </a:t>
            </a:r>
            <a:r>
              <a:rPr lang="es-ES" dirty="0" err="1" smtClean="0"/>
              <a:t>with</a:t>
            </a:r>
            <a:r>
              <a:rPr lang="es-ES" dirty="0" smtClean="0"/>
              <a:t> </a:t>
            </a:r>
            <a:r>
              <a:rPr lang="es-ES" dirty="0" err="1" smtClean="0"/>
              <a:t>seasonal</a:t>
            </a:r>
            <a:r>
              <a:rPr lang="es-ES" dirty="0" smtClean="0"/>
              <a:t> </a:t>
            </a:r>
            <a:r>
              <a:rPr lang="es-ES" dirty="0" err="1" smtClean="0"/>
              <a:t>pollen</a:t>
            </a:r>
            <a:r>
              <a:rPr lang="es-ES" dirty="0" smtClean="0"/>
              <a:t> </a:t>
            </a:r>
            <a:r>
              <a:rPr lang="es-ES" dirty="0" err="1" smtClean="0"/>
              <a:t>allergy</a:t>
            </a:r>
            <a:r>
              <a:rPr lang="es-ES" dirty="0" smtClean="0"/>
              <a:t>.</a:t>
            </a:r>
          </a:p>
          <a:p>
            <a:pPr>
              <a:buNone/>
            </a:pPr>
            <a:r>
              <a:rPr lang="es-ES" dirty="0" smtClean="0"/>
              <a:t>     </a:t>
            </a:r>
          </a:p>
          <a:p>
            <a:pPr>
              <a:buNone/>
            </a:pPr>
            <a:r>
              <a:rPr lang="es-ES" dirty="0" smtClean="0"/>
              <a:t>      </a:t>
            </a:r>
            <a:r>
              <a:rPr lang="es-ES" b="1" dirty="0" smtClean="0"/>
              <a:t>Dr. Juan José Zapata </a:t>
            </a:r>
            <a:r>
              <a:rPr lang="es-ES" b="1" dirty="0" err="1" smtClean="0"/>
              <a:t>Yébenes</a:t>
            </a:r>
            <a:endParaRPr lang="es-ES" b="1" dirty="0" smtClean="0"/>
          </a:p>
          <a:p>
            <a:pPr>
              <a:buNone/>
            </a:pPr>
            <a:r>
              <a:rPr lang="es-ES" dirty="0" smtClean="0"/>
              <a:t> </a:t>
            </a:r>
          </a:p>
          <a:p>
            <a:endParaRPr lang="es-ES" dirty="0"/>
          </a:p>
        </p:txBody>
      </p:sp>
      <p:sp>
        <p:nvSpPr>
          <p:cNvPr id="3" name="2 Título"/>
          <p:cNvSpPr>
            <a:spLocks noGrp="1"/>
          </p:cNvSpPr>
          <p:nvPr>
            <p:ph type="title"/>
          </p:nvPr>
        </p:nvSpPr>
        <p:spPr>
          <a:xfrm>
            <a:off x="457200" y="714360"/>
            <a:ext cx="8229600" cy="952507"/>
          </a:xfrm>
        </p:spPr>
        <p:txBody>
          <a:bodyPr>
            <a:normAutofit fontScale="90000"/>
          </a:bodyPr>
          <a:lstStyle/>
          <a:p>
            <a:r>
              <a:rPr lang="es-ES" dirty="0" smtClean="0"/>
              <a:t>REVISORES DEL JIACI</a:t>
            </a:r>
            <a:br>
              <a:rPr lang="es-ES" dirty="0" smtClean="0"/>
            </a:br>
            <a:endParaRPr lang="es-E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pPr>
              <a:buNone/>
            </a:pPr>
            <a:r>
              <a:rPr lang="es-ES" dirty="0" smtClean="0"/>
              <a:t>Doctoranda: </a:t>
            </a:r>
            <a:r>
              <a:rPr lang="es-ES" b="1" dirty="0" smtClean="0"/>
              <a:t>María Aránzazu Martín Iglesias</a:t>
            </a:r>
          </a:p>
          <a:p>
            <a:pPr>
              <a:buNone/>
            </a:pPr>
            <a:endParaRPr lang="es-ES" dirty="0" smtClean="0"/>
          </a:p>
          <a:p>
            <a:pPr>
              <a:buNone/>
            </a:pPr>
            <a:r>
              <a:rPr lang="es-ES" dirty="0" smtClean="0"/>
              <a:t>Título: “Eficacia y seguridad de la inmunoterapia combinada sublingual SLIT® melocotón y oral con zumo comercial, en pacientes alérgicos a la proteína transportadora de lípidos y evaluación de su calidad de vida con dicho tratamiento”.</a:t>
            </a:r>
          </a:p>
          <a:p>
            <a:r>
              <a:rPr lang="es-ES" dirty="0" smtClean="0"/>
              <a:t>Calificación: Sobresaliente cum laude.</a:t>
            </a:r>
          </a:p>
          <a:p>
            <a:r>
              <a:rPr lang="es-ES" dirty="0" smtClean="0"/>
              <a:t>Fecha de la defensa: 14 de junio de 2024.</a:t>
            </a:r>
          </a:p>
          <a:p>
            <a:r>
              <a:rPr lang="es-ES" dirty="0" smtClean="0"/>
              <a:t>Directores: </a:t>
            </a:r>
            <a:r>
              <a:rPr lang="es-ES" b="1" dirty="0" smtClean="0"/>
              <a:t>Francisco Feo Brito </a:t>
            </a:r>
            <a:r>
              <a:rPr lang="es-ES" dirty="0" smtClean="0"/>
              <a:t>y Rosa García Rodríguez.</a:t>
            </a:r>
          </a:p>
          <a:p>
            <a:endParaRPr lang="es-ES" dirty="0">
              <a:solidFill>
                <a:srgbClr val="002060"/>
              </a:solidFill>
            </a:endParaRPr>
          </a:p>
        </p:txBody>
      </p:sp>
      <p:sp>
        <p:nvSpPr>
          <p:cNvPr id="2" name="1 Título"/>
          <p:cNvSpPr>
            <a:spLocks noGrp="1"/>
          </p:cNvSpPr>
          <p:nvPr>
            <p:ph type="title"/>
          </p:nvPr>
        </p:nvSpPr>
        <p:spPr/>
        <p:txBody>
          <a:bodyPr/>
          <a:lstStyle/>
          <a:p>
            <a:r>
              <a:rPr lang="es-ES" dirty="0" smtClean="0">
                <a:solidFill>
                  <a:srgbClr val="002060"/>
                </a:solidFill>
              </a:rPr>
              <a:t>Tesis Doctorales</a:t>
            </a:r>
            <a:endParaRPr lang="es-ES" dirty="0">
              <a:solidFill>
                <a:srgbClr val="00206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Participación en congresos</a:t>
            </a:r>
            <a:endParaRPr lang="es-ES" dirty="0"/>
          </a:p>
        </p:txBody>
      </p:sp>
      <p:graphicFrame>
        <p:nvGraphicFramePr>
          <p:cNvPr id="51202" name="Object 2"/>
          <p:cNvGraphicFramePr>
            <a:graphicFrameLocks noChangeAspect="1"/>
          </p:cNvGraphicFramePr>
          <p:nvPr>
            <p:ph idx="1"/>
          </p:nvPr>
        </p:nvGraphicFramePr>
        <p:xfrm>
          <a:off x="1428728" y="1369208"/>
          <a:ext cx="6215106" cy="3182463"/>
        </p:xfrm>
        <a:graphic>
          <a:graphicData uri="http://schemas.openxmlformats.org/presentationml/2006/ole">
            <p:oleObj spid="_x0000_s51202" name="Diapositiva" r:id="rId3" imgW="4570541" imgH="2855983" progId="PowerPoint.Slide.12">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Users\Juan\Pictures\foto de presidentes.jpg"/>
          <p:cNvPicPr>
            <a:picLocks noGrp="1" noChangeAspect="1" noChangeArrowheads="1"/>
          </p:cNvPicPr>
          <p:nvPr>
            <p:ph idx="1"/>
          </p:nvPr>
        </p:nvPicPr>
        <p:blipFill>
          <a:blip r:embed="rId2"/>
          <a:srcRect/>
          <a:stretch>
            <a:fillRect/>
          </a:stretch>
        </p:blipFill>
        <p:spPr bwMode="auto">
          <a:xfrm>
            <a:off x="1500166" y="952487"/>
            <a:ext cx="6034616" cy="377163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71550"/>
            <a:ext cx="8229600" cy="3934526"/>
          </a:xfrm>
        </p:spPr>
        <p:txBody>
          <a:bodyPr>
            <a:normAutofit fontScale="92500" lnSpcReduction="20000"/>
          </a:bodyPr>
          <a:lstStyle/>
          <a:p>
            <a:pPr>
              <a:buNone/>
            </a:pPr>
            <a:r>
              <a:rPr lang="es-ES" dirty="0" smtClean="0"/>
              <a:t>   XXXIV Congreso Nacional de la Sociedad Española de Alergología e Inmunología Clínica.</a:t>
            </a:r>
          </a:p>
          <a:p>
            <a:pPr>
              <a:buNone/>
            </a:pPr>
            <a:r>
              <a:rPr lang="es-ES" dirty="0" smtClean="0"/>
              <a:t>   Santiago de Compostela, del 25 al 28 de octubre de 2023.</a:t>
            </a:r>
          </a:p>
          <a:p>
            <a:pPr>
              <a:buNone/>
            </a:pPr>
            <a:r>
              <a:rPr lang="es-ES" dirty="0" smtClean="0"/>
              <a:t>   Sesión Plenaria “Cuarenta años de </a:t>
            </a:r>
            <a:r>
              <a:rPr lang="es-ES" dirty="0" err="1" smtClean="0"/>
              <a:t>Aerobiología</a:t>
            </a:r>
            <a:r>
              <a:rPr lang="es-ES" dirty="0" smtClean="0"/>
              <a:t> Clínica</a:t>
            </a:r>
          </a:p>
          <a:p>
            <a:pPr>
              <a:buNone/>
            </a:pPr>
            <a:r>
              <a:rPr lang="es-ES" dirty="0" smtClean="0"/>
              <a:t>   Titulo de la ponencia:</a:t>
            </a:r>
          </a:p>
          <a:p>
            <a:pPr>
              <a:buNone/>
            </a:pPr>
            <a:r>
              <a:rPr lang="es-ES" dirty="0" smtClean="0"/>
              <a:t>   Cambio climático y </a:t>
            </a:r>
            <a:r>
              <a:rPr lang="es-ES" dirty="0" err="1" smtClean="0"/>
              <a:t>alergenicidad</a:t>
            </a:r>
            <a:r>
              <a:rPr lang="es-ES" dirty="0" smtClean="0"/>
              <a:t> de los pólenes. </a:t>
            </a:r>
            <a:r>
              <a:rPr lang="es-ES" b="1" dirty="0" smtClean="0"/>
              <a:t>Dr.</a:t>
            </a:r>
            <a:r>
              <a:rPr lang="es-ES" dirty="0" smtClean="0"/>
              <a:t> </a:t>
            </a:r>
            <a:r>
              <a:rPr lang="es-ES" b="1" dirty="0" smtClean="0"/>
              <a:t>Francisco Feo Brito</a:t>
            </a:r>
            <a:r>
              <a:rPr lang="es-ES" dirty="0" smtClean="0"/>
              <a:t>.</a:t>
            </a:r>
          </a:p>
          <a:p>
            <a:pPr>
              <a:buNone/>
            </a:pPr>
            <a:r>
              <a:rPr lang="es-ES" dirty="0" smtClean="0"/>
              <a:t>  Cambio climático y polinosis.</a:t>
            </a:r>
          </a:p>
          <a:p>
            <a:pPr>
              <a:buNone/>
            </a:pPr>
            <a:r>
              <a:rPr lang="es-ES" dirty="0" smtClean="0"/>
              <a:t>  </a:t>
            </a:r>
            <a:r>
              <a:rPr lang="es-ES" b="1" dirty="0" smtClean="0"/>
              <a:t>Dr. Javier </a:t>
            </a:r>
            <a:r>
              <a:rPr lang="es-ES" b="1" dirty="0" err="1" smtClean="0"/>
              <a:t>Subiza</a:t>
            </a:r>
            <a:r>
              <a:rPr lang="es-ES" b="1" dirty="0" smtClean="0"/>
              <a:t>  Garrido-</a:t>
            </a:r>
            <a:r>
              <a:rPr lang="es-ES" b="1" dirty="0" err="1" smtClean="0"/>
              <a:t>Lestache</a:t>
            </a:r>
            <a:endParaRPr lang="es-ES" b="1" dirty="0" smtClean="0"/>
          </a:p>
          <a:p>
            <a:pPr>
              <a:buNone/>
            </a:pPr>
            <a:endParaRPr lang="es-ES" b="1" dirty="0" smtClean="0"/>
          </a:p>
          <a:p>
            <a:endParaRPr lang="es-ES" dirty="0"/>
          </a:p>
        </p:txBody>
      </p:sp>
      <p:sp>
        <p:nvSpPr>
          <p:cNvPr id="2" name="1 Título"/>
          <p:cNvSpPr>
            <a:spLocks noGrp="1"/>
          </p:cNvSpPr>
          <p:nvPr>
            <p:ph type="title"/>
          </p:nvPr>
        </p:nvSpPr>
        <p:spPr/>
        <p:txBody>
          <a:bodyPr/>
          <a:lstStyle/>
          <a:p>
            <a:r>
              <a:rPr lang="es-ES" dirty="0" smtClean="0">
                <a:solidFill>
                  <a:srgbClr val="002060"/>
                </a:solidFill>
              </a:rPr>
              <a:t>Comunicaciones en congresos</a:t>
            </a:r>
            <a:endParaRPr lang="es-ES" dirty="0">
              <a:solidFill>
                <a:srgbClr val="00206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lnSpcReduction="20000"/>
          </a:bodyPr>
          <a:lstStyle/>
          <a:p>
            <a:pPr>
              <a:buNone/>
            </a:pPr>
            <a:r>
              <a:rPr lang="es-ES" dirty="0" smtClean="0"/>
              <a:t>XIV Congreso Colombiano de alergia , asma e inmunología y el VI Encuentro de la Asociación Colombiana de Inmunología.</a:t>
            </a:r>
          </a:p>
          <a:p>
            <a:pPr>
              <a:buNone/>
            </a:pPr>
            <a:r>
              <a:rPr lang="es-ES" dirty="0" smtClean="0"/>
              <a:t>Estudio inicial de captación e identificación de pólenes en hongos ambientales en </a:t>
            </a:r>
            <a:r>
              <a:rPr lang="es-ES" dirty="0" err="1" smtClean="0"/>
              <a:t>Samborodón</a:t>
            </a:r>
            <a:r>
              <a:rPr lang="es-ES" dirty="0" smtClean="0"/>
              <a:t>.</a:t>
            </a:r>
          </a:p>
          <a:p>
            <a:pPr>
              <a:buNone/>
            </a:pPr>
            <a:r>
              <a:rPr lang="es-ES" dirty="0" smtClean="0"/>
              <a:t>Identificación y sensibilización de hongos ambientales en Lima, Perú.</a:t>
            </a:r>
          </a:p>
          <a:p>
            <a:pPr>
              <a:buNone/>
            </a:pPr>
            <a:r>
              <a:rPr lang="es-ES" dirty="0" smtClean="0"/>
              <a:t>Estudio </a:t>
            </a:r>
            <a:r>
              <a:rPr lang="es-ES" dirty="0" err="1" smtClean="0"/>
              <a:t>aerobiológico</a:t>
            </a:r>
            <a:r>
              <a:rPr lang="es-ES" dirty="0" smtClean="0"/>
              <a:t> en Lima , Perú ¿</a:t>
            </a:r>
            <a:r>
              <a:rPr lang="es-ES" dirty="0" err="1" smtClean="0"/>
              <a:t>Tipuana</a:t>
            </a:r>
            <a:r>
              <a:rPr lang="es-ES" dirty="0" smtClean="0"/>
              <a:t> </a:t>
            </a:r>
            <a:r>
              <a:rPr lang="es-ES" dirty="0" err="1" smtClean="0"/>
              <a:t>Tipu</a:t>
            </a:r>
            <a:r>
              <a:rPr lang="es-ES" dirty="0" smtClean="0"/>
              <a:t>, tal vez un nuevo alérgeno?</a:t>
            </a:r>
          </a:p>
          <a:p>
            <a:pPr>
              <a:buNone/>
            </a:pPr>
            <a:r>
              <a:rPr lang="es-ES" dirty="0" smtClean="0"/>
              <a:t>   </a:t>
            </a:r>
          </a:p>
          <a:p>
            <a:pPr>
              <a:buNone/>
            </a:pPr>
            <a:r>
              <a:rPr lang="es-ES" dirty="0" smtClean="0"/>
              <a:t>  </a:t>
            </a:r>
            <a:r>
              <a:rPr lang="es-ES" b="1" dirty="0" smtClean="0"/>
              <a:t>Dr. Oscar Calderón </a:t>
            </a:r>
            <a:endParaRPr lang="es-ES" b="1" dirty="0"/>
          </a:p>
        </p:txBody>
      </p:sp>
      <p:sp>
        <p:nvSpPr>
          <p:cNvPr id="3" name="2 Título"/>
          <p:cNvSpPr>
            <a:spLocks noGrp="1"/>
          </p:cNvSpPr>
          <p:nvPr>
            <p:ph type="title"/>
          </p:nvPr>
        </p:nvSpPr>
        <p:spPr/>
        <p:txBody>
          <a:bodyPr/>
          <a:lstStyle/>
          <a:p>
            <a:r>
              <a:rPr lang="es-ES" dirty="0" smtClean="0"/>
              <a:t>Comunicaciones en congresos</a:t>
            </a:r>
            <a:endParaRPr lang="es-E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333500"/>
            <a:ext cx="8229600" cy="3964798"/>
          </a:xfrm>
        </p:spPr>
        <p:txBody>
          <a:bodyPr>
            <a:normAutofit fontScale="55000" lnSpcReduction="20000"/>
          </a:bodyPr>
          <a:lstStyle/>
          <a:p>
            <a:pPr lvl="0"/>
            <a:endParaRPr lang="es-ES" dirty="0" smtClean="0"/>
          </a:p>
          <a:p>
            <a:pPr>
              <a:buNone/>
            </a:pPr>
            <a:r>
              <a:rPr lang="es-ES" sz="2900" dirty="0" err="1" smtClean="0"/>
              <a:t>Vaz-Rodrigues</a:t>
            </a:r>
            <a:r>
              <a:rPr lang="es-ES" sz="2900" dirty="0" smtClean="0"/>
              <a:t> R, Feo Brito F, Guzmán Rodríguez R, </a:t>
            </a:r>
            <a:r>
              <a:rPr lang="es-ES" sz="2900" dirty="0" err="1" smtClean="0"/>
              <a:t>Mazuecos</a:t>
            </a:r>
            <a:r>
              <a:rPr lang="es-ES" sz="2900" dirty="0" smtClean="0"/>
              <a:t> L, de la Fuente J.</a:t>
            </a:r>
          </a:p>
          <a:p>
            <a:pPr>
              <a:buNone/>
            </a:pPr>
            <a:r>
              <a:rPr lang="es-ES" sz="2900" b="1" dirty="0" err="1" smtClean="0"/>
              <a:t>Allergic</a:t>
            </a:r>
            <a:r>
              <a:rPr lang="es-ES" sz="2900" b="1" dirty="0" smtClean="0"/>
              <a:t> </a:t>
            </a:r>
            <a:r>
              <a:rPr lang="es-ES" sz="2900" b="1" dirty="0" err="1" smtClean="0"/>
              <a:t>reactions</a:t>
            </a:r>
            <a:r>
              <a:rPr lang="es-ES" sz="2900" b="1" dirty="0" smtClean="0"/>
              <a:t> </a:t>
            </a:r>
            <a:r>
              <a:rPr lang="es-ES" sz="2900" b="1" dirty="0" err="1" smtClean="0"/>
              <a:t>associated</a:t>
            </a:r>
            <a:r>
              <a:rPr lang="es-ES" sz="2900" b="1" dirty="0" smtClean="0"/>
              <a:t> </a:t>
            </a:r>
            <a:r>
              <a:rPr lang="es-ES" sz="2900" b="1" dirty="0" err="1" smtClean="0"/>
              <a:t>with</a:t>
            </a:r>
            <a:r>
              <a:rPr lang="es-ES" sz="2900" b="1" dirty="0" smtClean="0"/>
              <a:t> </a:t>
            </a:r>
            <a:r>
              <a:rPr lang="es-ES" sz="2900" b="1" dirty="0" err="1" smtClean="0"/>
              <a:t>medically</a:t>
            </a:r>
            <a:r>
              <a:rPr lang="es-ES" sz="2900" b="1" dirty="0" smtClean="0"/>
              <a:t> </a:t>
            </a:r>
            <a:r>
              <a:rPr lang="es-ES" sz="2900" b="1" dirty="0" err="1" smtClean="0"/>
              <a:t>relevant</a:t>
            </a:r>
            <a:r>
              <a:rPr lang="es-ES" sz="2900" b="1" dirty="0" smtClean="0"/>
              <a:t> </a:t>
            </a:r>
            <a:r>
              <a:rPr lang="es-ES" sz="2900" b="1" dirty="0" err="1" smtClean="0"/>
              <a:t>arthropods</a:t>
            </a:r>
            <a:r>
              <a:rPr lang="es-ES" sz="2900" dirty="0" smtClean="0"/>
              <a:t>. Ann </a:t>
            </a:r>
            <a:r>
              <a:rPr lang="es-ES" sz="2900" dirty="0" err="1" smtClean="0"/>
              <a:t>Med</a:t>
            </a:r>
            <a:r>
              <a:rPr lang="es-ES" sz="2900" dirty="0" smtClean="0"/>
              <a:t>.</a:t>
            </a:r>
          </a:p>
          <a:p>
            <a:pPr>
              <a:buNone/>
            </a:pPr>
            <a:r>
              <a:rPr lang="es-ES" sz="2900" dirty="0" smtClean="0"/>
              <a:t>2023;55(2):2286531. </a:t>
            </a:r>
            <a:r>
              <a:rPr lang="es-ES" sz="2900" dirty="0" err="1" smtClean="0"/>
              <a:t>doi</a:t>
            </a:r>
            <a:r>
              <a:rPr lang="es-ES" sz="2900" dirty="0" smtClean="0"/>
              <a:t>: 10.1080/07853890.2023.2286531. </a:t>
            </a:r>
            <a:r>
              <a:rPr lang="es-ES" sz="2900" dirty="0" err="1" smtClean="0"/>
              <a:t>Epub</a:t>
            </a:r>
            <a:r>
              <a:rPr lang="es-ES" sz="2900" dirty="0" smtClean="0"/>
              <a:t> 2023 Nov27. PMID: 38010429; PMCID: PMC10836243.</a:t>
            </a:r>
          </a:p>
          <a:p>
            <a:pPr>
              <a:buNone/>
            </a:pPr>
            <a:r>
              <a:rPr lang="es-ES" sz="2900" dirty="0" smtClean="0"/>
              <a:t>Martin Iglesias MA, </a:t>
            </a:r>
            <a:r>
              <a:rPr lang="es-ES" sz="2900" dirty="0" err="1" smtClean="0"/>
              <a:t>Garcia</a:t>
            </a:r>
            <a:r>
              <a:rPr lang="es-ES" sz="2900" dirty="0" smtClean="0"/>
              <a:t> </a:t>
            </a:r>
            <a:r>
              <a:rPr lang="es-ES" sz="2900" dirty="0" err="1" smtClean="0"/>
              <a:t>Rodriguez</a:t>
            </a:r>
            <a:r>
              <a:rPr lang="es-ES" sz="2900" dirty="0" smtClean="0"/>
              <a:t> R, Palacios Cañas A, Meneses Sotomayor</a:t>
            </a:r>
          </a:p>
          <a:p>
            <a:pPr>
              <a:buNone/>
            </a:pPr>
            <a:r>
              <a:rPr lang="es-ES" sz="2900" dirty="0" smtClean="0"/>
              <a:t>JV, </a:t>
            </a:r>
            <a:r>
              <a:rPr lang="es-ES" sz="2900" dirty="0" err="1" smtClean="0"/>
              <a:t>Clar</a:t>
            </a:r>
            <a:r>
              <a:rPr lang="es-ES" sz="2900" dirty="0" smtClean="0"/>
              <a:t> Castello M, Feo Brito F</a:t>
            </a:r>
            <a:r>
              <a:rPr lang="es-ES" sz="2900" b="1" dirty="0" smtClean="0"/>
              <a:t>. </a:t>
            </a:r>
            <a:r>
              <a:rPr lang="es-ES" sz="2900" b="1" dirty="0" err="1" smtClean="0"/>
              <a:t>Combined</a:t>
            </a:r>
            <a:r>
              <a:rPr lang="es-ES" sz="2900" b="1" dirty="0" smtClean="0"/>
              <a:t> LTP Sublingual and Oral </a:t>
            </a:r>
            <a:r>
              <a:rPr lang="es-ES" sz="2900" b="1" dirty="0" err="1" smtClean="0"/>
              <a:t>Immunotherapy</a:t>
            </a:r>
            <a:r>
              <a:rPr lang="es-ES" sz="2900" b="1" dirty="0" smtClean="0"/>
              <a:t> in LTP </a:t>
            </a:r>
            <a:r>
              <a:rPr lang="es-ES" sz="2900" b="1" dirty="0" err="1" smtClean="0"/>
              <a:t>Syndrome</a:t>
            </a:r>
            <a:r>
              <a:rPr lang="es-ES" sz="2900" b="1" dirty="0" smtClean="0"/>
              <a:t>: </a:t>
            </a:r>
            <a:r>
              <a:rPr lang="es-ES" sz="2900" b="1" dirty="0" err="1" smtClean="0"/>
              <a:t>Efficacy</a:t>
            </a:r>
            <a:r>
              <a:rPr lang="es-ES" sz="2900" b="1" dirty="0" smtClean="0"/>
              <a:t> and Safety</a:t>
            </a:r>
            <a:r>
              <a:rPr lang="es-ES" sz="2900" dirty="0" smtClean="0"/>
              <a:t>. J </a:t>
            </a:r>
            <a:r>
              <a:rPr lang="es-ES" sz="2900" dirty="0" err="1" smtClean="0"/>
              <a:t>Clin</a:t>
            </a:r>
            <a:r>
              <a:rPr lang="es-ES" sz="2900" dirty="0" smtClean="0"/>
              <a:t> </a:t>
            </a:r>
            <a:r>
              <a:rPr lang="es-ES" sz="2900" dirty="0" err="1" smtClean="0"/>
              <a:t>Med</a:t>
            </a:r>
            <a:r>
              <a:rPr lang="es-ES" sz="2900" dirty="0" smtClean="0"/>
              <a:t>. 2023 </a:t>
            </a:r>
            <a:r>
              <a:rPr lang="es-ES" sz="2900" dirty="0" err="1" smtClean="0"/>
              <a:t>Feb</a:t>
            </a:r>
            <a:r>
              <a:rPr lang="es-ES" sz="2900" dirty="0" smtClean="0"/>
              <a:t> 24;12(5):1823. </a:t>
            </a:r>
            <a:r>
              <a:rPr lang="es-ES" sz="2900" dirty="0" err="1" smtClean="0"/>
              <a:t>doi</a:t>
            </a:r>
            <a:r>
              <a:rPr lang="es-ES" sz="2900" dirty="0" smtClean="0"/>
              <a:t>: 10.3390/jcm12051823. PMID: 36902611; PMCID: PMC10003230.</a:t>
            </a:r>
          </a:p>
          <a:p>
            <a:pPr>
              <a:buNone/>
            </a:pPr>
            <a:r>
              <a:rPr lang="es-ES" sz="2900" dirty="0" smtClean="0"/>
              <a:t>Cabrera CM, </a:t>
            </a:r>
            <a:r>
              <a:rPr lang="es-ES" sz="2900" dirty="0" err="1" smtClean="0"/>
              <a:t>Horrillo</a:t>
            </a:r>
            <a:r>
              <a:rPr lang="es-ES" sz="2900" dirty="0" smtClean="0"/>
              <a:t> ML, Brito FF, Palacios-Cañas A. </a:t>
            </a:r>
            <a:r>
              <a:rPr lang="es-ES" sz="2900" b="1" dirty="0" err="1" smtClean="0"/>
              <a:t>Would</a:t>
            </a:r>
            <a:r>
              <a:rPr lang="es-ES" sz="2900" b="1" dirty="0" smtClean="0"/>
              <a:t> </a:t>
            </a:r>
            <a:r>
              <a:rPr lang="es-ES" sz="2900" b="1" dirty="0" err="1" smtClean="0"/>
              <a:t>the</a:t>
            </a:r>
            <a:r>
              <a:rPr lang="es-ES" sz="2900" b="1" dirty="0" smtClean="0"/>
              <a:t> </a:t>
            </a:r>
            <a:r>
              <a:rPr lang="es-ES" sz="2900" b="1" dirty="0" err="1" smtClean="0"/>
              <a:t>choice</a:t>
            </a:r>
            <a:r>
              <a:rPr lang="es-ES" sz="2900" b="1" dirty="0" smtClean="0"/>
              <a:t> of</a:t>
            </a:r>
          </a:p>
          <a:p>
            <a:pPr>
              <a:buNone/>
            </a:pPr>
            <a:r>
              <a:rPr lang="es-ES" sz="2900" b="1" dirty="0" smtClean="0"/>
              <a:t>multiplex </a:t>
            </a:r>
            <a:r>
              <a:rPr lang="es-ES" sz="2900" b="1" dirty="0" err="1" smtClean="0"/>
              <a:t>platform</a:t>
            </a:r>
            <a:r>
              <a:rPr lang="es-ES" sz="2900" b="1" dirty="0" smtClean="0"/>
              <a:t> </a:t>
            </a:r>
            <a:r>
              <a:rPr lang="es-ES" sz="2900" b="1" dirty="0" err="1" smtClean="0"/>
              <a:t>impact</a:t>
            </a:r>
            <a:r>
              <a:rPr lang="es-ES" sz="2900" b="1" dirty="0" smtClean="0"/>
              <a:t> </a:t>
            </a:r>
            <a:r>
              <a:rPr lang="es-ES" sz="2900" b="1" dirty="0" err="1" smtClean="0"/>
              <a:t>the</a:t>
            </a:r>
            <a:r>
              <a:rPr lang="es-ES" sz="2900" b="1" dirty="0" smtClean="0"/>
              <a:t> </a:t>
            </a:r>
            <a:r>
              <a:rPr lang="es-ES" sz="2900" b="1" dirty="0" err="1" smtClean="0"/>
              <a:t>management</a:t>
            </a:r>
            <a:r>
              <a:rPr lang="es-ES" sz="2900" b="1" dirty="0" smtClean="0"/>
              <a:t> of </a:t>
            </a:r>
            <a:r>
              <a:rPr lang="es-ES" sz="2900" b="1" dirty="0" err="1" smtClean="0"/>
              <a:t>the</a:t>
            </a:r>
            <a:r>
              <a:rPr lang="es-ES" sz="2900" b="1" dirty="0" smtClean="0"/>
              <a:t> </a:t>
            </a:r>
            <a:r>
              <a:rPr lang="es-ES" sz="2900" b="1" dirty="0" err="1" smtClean="0"/>
              <a:t>allergic</a:t>
            </a:r>
            <a:r>
              <a:rPr lang="es-ES" sz="2900" b="1" dirty="0" smtClean="0"/>
              <a:t> </a:t>
            </a:r>
            <a:r>
              <a:rPr lang="es-ES" sz="2900" b="1" dirty="0" err="1" smtClean="0"/>
              <a:t>patient</a:t>
            </a:r>
            <a:r>
              <a:rPr lang="es-ES" sz="2900" b="1" dirty="0" smtClean="0"/>
              <a:t>? A </a:t>
            </a:r>
            <a:r>
              <a:rPr lang="es-ES" sz="2900" b="1" dirty="0" err="1" smtClean="0"/>
              <a:t>first</a:t>
            </a:r>
            <a:endParaRPr lang="es-ES" sz="2900" b="1" dirty="0" smtClean="0"/>
          </a:p>
          <a:p>
            <a:pPr>
              <a:buNone/>
            </a:pPr>
            <a:r>
              <a:rPr lang="es-ES" sz="2900" b="1" dirty="0" err="1" smtClean="0"/>
              <a:t>approach</a:t>
            </a:r>
            <a:r>
              <a:rPr lang="es-ES" sz="2900" b="1" dirty="0" smtClean="0"/>
              <a:t> </a:t>
            </a:r>
            <a:r>
              <a:rPr lang="es-ES" sz="2900" b="1" dirty="0" err="1" smtClean="0"/>
              <a:t>focusing</a:t>
            </a:r>
            <a:r>
              <a:rPr lang="es-ES" sz="2900" b="1" dirty="0" smtClean="0"/>
              <a:t> </a:t>
            </a:r>
            <a:r>
              <a:rPr lang="es-ES" sz="2900" b="1" dirty="0" err="1" smtClean="0"/>
              <a:t>on</a:t>
            </a:r>
            <a:r>
              <a:rPr lang="es-ES" sz="2900" b="1" dirty="0" smtClean="0"/>
              <a:t> </a:t>
            </a:r>
            <a:r>
              <a:rPr lang="es-ES" sz="2900" b="1" dirty="0" err="1" smtClean="0"/>
              <a:t>LTPs</a:t>
            </a:r>
            <a:r>
              <a:rPr lang="es-ES" sz="2900" dirty="0" err="1" smtClean="0"/>
              <a:t>.</a:t>
            </a:r>
            <a:r>
              <a:rPr lang="es-ES" sz="2900" dirty="0" smtClean="0"/>
              <a:t> J </a:t>
            </a:r>
            <a:r>
              <a:rPr lang="es-ES" sz="2900" dirty="0" err="1" smtClean="0"/>
              <a:t>Clin</a:t>
            </a:r>
            <a:r>
              <a:rPr lang="es-ES" sz="2900" dirty="0" smtClean="0"/>
              <a:t> </a:t>
            </a:r>
            <a:r>
              <a:rPr lang="es-ES" sz="2900" dirty="0" err="1" smtClean="0"/>
              <a:t>Lab</a:t>
            </a:r>
            <a:r>
              <a:rPr lang="es-ES" sz="2900" dirty="0" smtClean="0"/>
              <a:t> Anal. 2023 Aug;37(15-16):e24960. </a:t>
            </a:r>
            <a:r>
              <a:rPr lang="es-ES" sz="2900" dirty="0" err="1" smtClean="0"/>
              <a:t>doi</a:t>
            </a:r>
            <a:r>
              <a:rPr lang="es-ES" sz="2900" dirty="0" smtClean="0"/>
              <a:t>:</a:t>
            </a:r>
          </a:p>
          <a:p>
            <a:pPr>
              <a:buNone/>
            </a:pPr>
            <a:r>
              <a:rPr lang="es-ES" sz="2900" dirty="0" smtClean="0"/>
              <a:t>10.1002/jcla.24960. </a:t>
            </a:r>
            <a:r>
              <a:rPr lang="es-ES" sz="2900" dirty="0" err="1" smtClean="0"/>
              <a:t>Epub</a:t>
            </a:r>
            <a:r>
              <a:rPr lang="es-ES" sz="2900" dirty="0" smtClean="0"/>
              <a:t> 2023 </a:t>
            </a:r>
            <a:r>
              <a:rPr lang="es-ES" sz="2900" dirty="0" err="1" smtClean="0"/>
              <a:t>Aug</a:t>
            </a:r>
            <a:r>
              <a:rPr lang="es-ES" sz="2900" dirty="0" smtClean="0"/>
              <a:t> 28. PMID: 37638561; PMCID: PMC10561593.</a:t>
            </a:r>
          </a:p>
          <a:p>
            <a:pPr>
              <a:buNone/>
            </a:pPr>
            <a:r>
              <a:rPr lang="es-ES" sz="2900" dirty="0" smtClean="0"/>
              <a:t> </a:t>
            </a:r>
            <a:r>
              <a:rPr lang="es-ES" sz="4400" b="1" dirty="0" smtClean="0"/>
              <a:t>Dr. Francisco Feo Brito </a:t>
            </a:r>
          </a:p>
          <a:p>
            <a:pPr>
              <a:buNone/>
            </a:pPr>
            <a:endParaRPr lang="es-ES" dirty="0"/>
          </a:p>
        </p:txBody>
      </p:sp>
      <p:sp>
        <p:nvSpPr>
          <p:cNvPr id="2" name="1 Título"/>
          <p:cNvSpPr>
            <a:spLocks noGrp="1"/>
          </p:cNvSpPr>
          <p:nvPr>
            <p:ph type="title"/>
          </p:nvPr>
        </p:nvSpPr>
        <p:spPr/>
        <p:txBody>
          <a:bodyPr/>
          <a:lstStyle/>
          <a:p>
            <a:r>
              <a:rPr lang="es-ES" dirty="0" smtClean="0">
                <a:solidFill>
                  <a:srgbClr val="002060"/>
                </a:solidFill>
              </a:rPr>
              <a:t>Publicaciones en Revistas</a:t>
            </a:r>
            <a:endParaRPr lang="es-ES" dirty="0">
              <a:solidFill>
                <a:srgbClr val="00206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pPr>
              <a:buNone/>
            </a:pPr>
            <a:r>
              <a:rPr lang="es-ES" dirty="0" err="1" smtClean="0"/>
              <a:t>Aerobiological</a:t>
            </a:r>
            <a:r>
              <a:rPr lang="es-ES" dirty="0" smtClean="0"/>
              <a:t> and </a:t>
            </a:r>
            <a:r>
              <a:rPr lang="es-ES" dirty="0" err="1" smtClean="0"/>
              <a:t>clinical</a:t>
            </a:r>
            <a:r>
              <a:rPr lang="es-ES" dirty="0" smtClean="0"/>
              <a:t> </a:t>
            </a:r>
            <a:r>
              <a:rPr lang="es-ES" dirty="0" err="1" smtClean="0"/>
              <a:t>study</a:t>
            </a:r>
            <a:r>
              <a:rPr lang="es-ES" dirty="0" smtClean="0"/>
              <a:t> in </a:t>
            </a:r>
            <a:r>
              <a:rPr lang="es-ES" dirty="0" err="1" smtClean="0"/>
              <a:t>the</a:t>
            </a:r>
            <a:r>
              <a:rPr lang="es-ES" dirty="0" smtClean="0"/>
              <a:t> </a:t>
            </a:r>
            <a:r>
              <a:rPr lang="es-ES" dirty="0" err="1" smtClean="0"/>
              <a:t>semidesertic</a:t>
            </a:r>
            <a:r>
              <a:rPr lang="es-ES" dirty="0" smtClean="0"/>
              <a:t> </a:t>
            </a:r>
            <a:r>
              <a:rPr lang="es-ES" dirty="0" err="1" smtClean="0"/>
              <a:t>area</a:t>
            </a:r>
            <a:r>
              <a:rPr lang="es-ES" dirty="0" smtClean="0"/>
              <a:t> of </a:t>
            </a:r>
            <a:r>
              <a:rPr lang="es-ES" dirty="0" err="1" smtClean="0"/>
              <a:t>the</a:t>
            </a:r>
            <a:r>
              <a:rPr lang="es-ES" dirty="0" smtClean="0"/>
              <a:t> </a:t>
            </a:r>
            <a:r>
              <a:rPr lang="es-ES" dirty="0" err="1" smtClean="0"/>
              <a:t>southeastern</a:t>
            </a:r>
            <a:r>
              <a:rPr lang="es-ES" dirty="0" smtClean="0"/>
              <a:t> of </a:t>
            </a:r>
            <a:r>
              <a:rPr lang="es-ES" dirty="0" err="1" smtClean="0"/>
              <a:t>spain</a:t>
            </a:r>
            <a:r>
              <a:rPr lang="es-ES" dirty="0" smtClean="0"/>
              <a:t>.</a:t>
            </a:r>
          </a:p>
          <a:p>
            <a:pPr>
              <a:buNone/>
            </a:pPr>
            <a:r>
              <a:rPr lang="es-ES" dirty="0" smtClean="0"/>
              <a:t>  </a:t>
            </a:r>
            <a:r>
              <a:rPr lang="es-ES" dirty="0" err="1" smtClean="0"/>
              <a:t>Frontiers</a:t>
            </a:r>
            <a:r>
              <a:rPr lang="es-ES" dirty="0" smtClean="0"/>
              <a:t> en Allergy,25 de marzo 2024.</a:t>
            </a:r>
            <a:r>
              <a:rPr lang="es-ES" b="1" dirty="0" smtClean="0"/>
              <a:t> </a:t>
            </a:r>
          </a:p>
          <a:p>
            <a:pPr>
              <a:buNone/>
            </a:pPr>
            <a:r>
              <a:rPr lang="es-ES" b="1" dirty="0" smtClean="0"/>
              <a:t>  Dr. Juan José Zapata </a:t>
            </a:r>
            <a:r>
              <a:rPr lang="es-ES" b="1" dirty="0" err="1" smtClean="0"/>
              <a:t>Yébenes</a:t>
            </a:r>
            <a:r>
              <a:rPr lang="es-ES" b="1" dirty="0" smtClean="0"/>
              <a:t> </a:t>
            </a:r>
            <a:endParaRPr lang="es-ES" dirty="0" smtClean="0"/>
          </a:p>
          <a:p>
            <a:pPr>
              <a:buNone/>
            </a:pPr>
            <a:r>
              <a:rPr lang="es-ES" dirty="0" err="1" smtClean="0"/>
              <a:t>Ragweed</a:t>
            </a:r>
            <a:r>
              <a:rPr lang="es-ES" dirty="0" smtClean="0"/>
              <a:t> in South </a:t>
            </a:r>
            <a:r>
              <a:rPr lang="es-ES" dirty="0" err="1" smtClean="0"/>
              <a:t>America</a:t>
            </a:r>
            <a:r>
              <a:rPr lang="es-ES" dirty="0" smtClean="0"/>
              <a:t> : </a:t>
            </a:r>
            <a:r>
              <a:rPr lang="es-ES" dirty="0" err="1" smtClean="0"/>
              <a:t>the</a:t>
            </a:r>
            <a:r>
              <a:rPr lang="es-ES" dirty="0" smtClean="0"/>
              <a:t>  </a:t>
            </a:r>
            <a:r>
              <a:rPr lang="es-ES" dirty="0" err="1" smtClean="0"/>
              <a:t>relevance</a:t>
            </a:r>
            <a:r>
              <a:rPr lang="es-ES" dirty="0" smtClean="0"/>
              <a:t> of </a:t>
            </a:r>
            <a:r>
              <a:rPr lang="es-ES" dirty="0" err="1" smtClean="0"/>
              <a:t>aerobiology</a:t>
            </a:r>
            <a:r>
              <a:rPr lang="es-ES" dirty="0" smtClean="0"/>
              <a:t> </a:t>
            </a:r>
            <a:r>
              <a:rPr lang="es-ES" dirty="0" err="1" smtClean="0"/>
              <a:t>stataion</a:t>
            </a:r>
            <a:r>
              <a:rPr lang="es-ES" dirty="0" smtClean="0"/>
              <a:t> in </a:t>
            </a:r>
            <a:r>
              <a:rPr lang="es-ES" dirty="0" err="1" smtClean="0"/>
              <a:t>Latin</a:t>
            </a:r>
            <a:r>
              <a:rPr lang="es-ES" dirty="0" smtClean="0"/>
              <a:t> </a:t>
            </a:r>
            <a:r>
              <a:rPr lang="es-ES" dirty="0" err="1" smtClean="0"/>
              <a:t>America</a:t>
            </a:r>
            <a:r>
              <a:rPr lang="es-ES" dirty="0" smtClean="0"/>
              <a:t>.</a:t>
            </a:r>
          </a:p>
          <a:p>
            <a:pPr>
              <a:buNone/>
            </a:pPr>
            <a:r>
              <a:rPr lang="es-ES" dirty="0" smtClean="0"/>
              <a:t>   </a:t>
            </a:r>
            <a:r>
              <a:rPr lang="es-ES" dirty="0" err="1" smtClean="0"/>
              <a:t>Aerobiologia</a:t>
            </a:r>
            <a:r>
              <a:rPr lang="es-ES" dirty="0" smtClean="0"/>
              <a:t> 2024</a:t>
            </a:r>
          </a:p>
          <a:p>
            <a:pPr>
              <a:buNone/>
            </a:pPr>
            <a:r>
              <a:rPr lang="es-ES" b="1" dirty="0" smtClean="0"/>
              <a:t>  Dr. Oscar Calderón Llosa</a:t>
            </a:r>
            <a:endParaRPr lang="es-ES" b="1" dirty="0"/>
          </a:p>
        </p:txBody>
      </p:sp>
      <p:sp>
        <p:nvSpPr>
          <p:cNvPr id="3" name="2 Título"/>
          <p:cNvSpPr>
            <a:spLocks noGrp="1"/>
          </p:cNvSpPr>
          <p:nvPr>
            <p:ph type="title"/>
          </p:nvPr>
        </p:nvSpPr>
        <p:spPr/>
        <p:txBody>
          <a:bodyPr/>
          <a:lstStyle/>
          <a:p>
            <a:r>
              <a:rPr lang="es-ES" dirty="0" smtClean="0"/>
              <a:t>Revistas</a:t>
            </a:r>
            <a:endParaRPr lang="es-E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785786" y="1309677"/>
            <a:ext cx="7901014" cy="3696399"/>
          </a:xfrm>
        </p:spPr>
        <p:txBody>
          <a:bodyPr>
            <a:normAutofit fontScale="62500" lnSpcReduction="20000"/>
          </a:bodyPr>
          <a:lstStyle/>
          <a:p>
            <a:pPr>
              <a:buNone/>
            </a:pPr>
            <a:r>
              <a:rPr lang="es-ES" b="1" dirty="0" smtClean="0"/>
              <a:t>  </a:t>
            </a:r>
            <a:r>
              <a:rPr lang="es-ES" b="1" dirty="0" err="1" smtClean="0"/>
              <a:t>Impact</a:t>
            </a:r>
            <a:r>
              <a:rPr lang="es-ES" b="1" dirty="0" smtClean="0"/>
              <a:t> of </a:t>
            </a:r>
            <a:r>
              <a:rPr lang="es-ES" b="1" dirty="0" err="1" smtClean="0"/>
              <a:t>climate</a:t>
            </a:r>
            <a:r>
              <a:rPr lang="es-ES" b="1" dirty="0" smtClean="0"/>
              <a:t> </a:t>
            </a:r>
            <a:r>
              <a:rPr lang="es-ES" b="1" dirty="0" err="1" smtClean="0"/>
              <a:t>change-related</a:t>
            </a:r>
            <a:r>
              <a:rPr lang="es-ES" b="1" dirty="0" smtClean="0"/>
              <a:t> </a:t>
            </a:r>
            <a:r>
              <a:rPr lang="es-ES" b="1" dirty="0" err="1" smtClean="0"/>
              <a:t>environmental</a:t>
            </a:r>
            <a:r>
              <a:rPr lang="es-ES" b="1" dirty="0" smtClean="0"/>
              <a:t> </a:t>
            </a:r>
            <a:r>
              <a:rPr lang="es-ES" b="1" dirty="0" err="1" smtClean="0"/>
              <a:t>factors</a:t>
            </a:r>
            <a:r>
              <a:rPr lang="es-ES" b="1" dirty="0" smtClean="0"/>
              <a:t> </a:t>
            </a:r>
            <a:r>
              <a:rPr lang="es-ES" b="1" dirty="0" err="1" smtClean="0"/>
              <a:t>on</a:t>
            </a:r>
            <a:r>
              <a:rPr lang="es-ES" b="1" dirty="0" smtClean="0"/>
              <a:t> </a:t>
            </a:r>
            <a:r>
              <a:rPr lang="es-ES" b="1" dirty="0" err="1" smtClean="0"/>
              <a:t>the</a:t>
            </a:r>
            <a:r>
              <a:rPr lang="es-ES" b="1" dirty="0" smtClean="0"/>
              <a:t> </a:t>
            </a:r>
            <a:r>
              <a:rPr lang="es-ES" b="1" dirty="0" err="1" smtClean="0"/>
              <a:t>allergens</a:t>
            </a:r>
            <a:r>
              <a:rPr lang="es-ES" b="1" dirty="0" smtClean="0"/>
              <a:t> </a:t>
            </a:r>
            <a:r>
              <a:rPr lang="es-ES" b="1" dirty="0" err="1" smtClean="0"/>
              <a:t>production</a:t>
            </a:r>
            <a:r>
              <a:rPr lang="es-ES" b="1" dirty="0" smtClean="0"/>
              <a:t> and </a:t>
            </a:r>
            <a:r>
              <a:rPr lang="es-ES" b="1" dirty="0" err="1" smtClean="0"/>
              <a:t>the</a:t>
            </a:r>
            <a:r>
              <a:rPr lang="es-ES" b="1" dirty="0" smtClean="0"/>
              <a:t> </a:t>
            </a:r>
            <a:r>
              <a:rPr lang="es-ES" b="1" dirty="0" err="1" smtClean="0"/>
              <a:t>epidemiology</a:t>
            </a:r>
            <a:r>
              <a:rPr lang="es-ES" b="1" dirty="0" smtClean="0"/>
              <a:t> and </a:t>
            </a:r>
            <a:r>
              <a:rPr lang="es-ES" b="1" dirty="0" err="1" smtClean="0"/>
              <a:t>severity</a:t>
            </a:r>
            <a:r>
              <a:rPr lang="es-ES" b="1" dirty="0" smtClean="0"/>
              <a:t> of </a:t>
            </a:r>
            <a:r>
              <a:rPr lang="es-ES" b="1" dirty="0" err="1" smtClean="0"/>
              <a:t>allergic</a:t>
            </a:r>
            <a:r>
              <a:rPr lang="es-ES" b="1" dirty="0" smtClean="0"/>
              <a:t> </a:t>
            </a:r>
            <a:r>
              <a:rPr lang="es-ES" b="1" dirty="0" err="1" smtClean="0"/>
              <a:t>pathologies</a:t>
            </a:r>
            <a:r>
              <a:rPr lang="es-ES" b="1" dirty="0" smtClean="0"/>
              <a:t>.</a:t>
            </a:r>
            <a:endParaRPr lang="es-ES" dirty="0" smtClean="0"/>
          </a:p>
          <a:p>
            <a:pPr>
              <a:buNone/>
            </a:pPr>
            <a:r>
              <a:rPr lang="es-ES" dirty="0" smtClean="0"/>
              <a:t>    </a:t>
            </a:r>
            <a:r>
              <a:rPr lang="es-ES" dirty="0" err="1" smtClean="0"/>
              <a:t>Montoro</a:t>
            </a:r>
            <a:r>
              <a:rPr lang="es-ES" dirty="0" smtClean="0"/>
              <a:t> J1,2, Antolín-</a:t>
            </a:r>
            <a:r>
              <a:rPr lang="es-ES" dirty="0" err="1" smtClean="0"/>
              <a:t>Amérigo</a:t>
            </a:r>
            <a:r>
              <a:rPr lang="es-ES" dirty="0" smtClean="0"/>
              <a:t> D3,4, </a:t>
            </a:r>
            <a:r>
              <a:rPr lang="es-ES" dirty="0" err="1" smtClean="0"/>
              <a:t>Artés</a:t>
            </a:r>
            <a:r>
              <a:rPr lang="es-ES" dirty="0" smtClean="0"/>
              <a:t> M5, Izquierdo-Domínguez A6, Zapata JJ. </a:t>
            </a:r>
            <a:r>
              <a:rPr lang="es-ES" dirty="0" err="1" smtClean="0"/>
              <a:t>Mur</a:t>
            </a:r>
            <a:r>
              <a:rPr lang="es-ES" dirty="0" smtClean="0"/>
              <a:t> P8, Carrillo T9, </a:t>
            </a:r>
            <a:r>
              <a:rPr lang="es-ES" dirty="0" err="1" smtClean="0"/>
              <a:t>Antépara</a:t>
            </a:r>
            <a:r>
              <a:rPr lang="es-ES" dirty="0" smtClean="0"/>
              <a:t> I10, Feo F11, Moral A12, Valero A13,14,15</a:t>
            </a:r>
          </a:p>
          <a:p>
            <a:pPr>
              <a:buNone/>
            </a:pPr>
            <a:r>
              <a:rPr lang="es-ES" dirty="0" smtClean="0"/>
              <a:t>    J </a:t>
            </a:r>
            <a:r>
              <a:rPr lang="es-ES" dirty="0" err="1" smtClean="0"/>
              <a:t>Investig</a:t>
            </a:r>
            <a:r>
              <a:rPr lang="es-ES" dirty="0" smtClean="0"/>
              <a:t> </a:t>
            </a:r>
            <a:r>
              <a:rPr lang="es-ES" dirty="0" err="1" smtClean="0"/>
              <a:t>Allergol</a:t>
            </a:r>
            <a:r>
              <a:rPr lang="es-ES" dirty="0" smtClean="0"/>
              <a:t> </a:t>
            </a:r>
            <a:r>
              <a:rPr lang="es-ES" dirty="0" err="1" smtClean="0"/>
              <a:t>Clin</a:t>
            </a:r>
            <a:r>
              <a:rPr lang="es-ES" dirty="0" smtClean="0"/>
              <a:t> </a:t>
            </a:r>
            <a:r>
              <a:rPr lang="es-ES" dirty="0" err="1" smtClean="0"/>
              <a:t>Immunol</a:t>
            </a:r>
            <a:r>
              <a:rPr lang="es-ES" dirty="0" smtClean="0"/>
              <a:t> 2024; Vol. 34 (6) © 2024 </a:t>
            </a:r>
            <a:r>
              <a:rPr lang="es-ES" dirty="0" err="1" smtClean="0"/>
              <a:t>Esmon</a:t>
            </a:r>
            <a:r>
              <a:rPr lang="es-ES" dirty="0" smtClean="0"/>
              <a:t> Publicidad </a:t>
            </a:r>
            <a:r>
              <a:rPr lang="es-ES" dirty="0" err="1" smtClean="0"/>
              <a:t>doi</a:t>
            </a:r>
            <a:r>
              <a:rPr lang="es-ES" dirty="0" smtClean="0"/>
              <a:t>: 10.18176/jiaci.0988.</a:t>
            </a:r>
          </a:p>
          <a:p>
            <a:pPr>
              <a:buNone/>
            </a:pPr>
            <a:r>
              <a:rPr lang="es-ES" dirty="0" smtClean="0"/>
              <a:t> </a:t>
            </a:r>
          </a:p>
          <a:p>
            <a:pPr>
              <a:buNone/>
            </a:pPr>
            <a:r>
              <a:rPr lang="es-ES" dirty="0" smtClean="0"/>
              <a:t> </a:t>
            </a:r>
            <a:r>
              <a:rPr lang="es-ES" b="1" dirty="0" smtClean="0"/>
              <a:t>  </a:t>
            </a:r>
            <a:r>
              <a:rPr lang="es-ES" b="1" dirty="0" err="1" smtClean="0"/>
              <a:t>Impact</a:t>
            </a:r>
            <a:r>
              <a:rPr lang="es-ES" b="1" dirty="0" smtClean="0"/>
              <a:t> of </a:t>
            </a:r>
            <a:r>
              <a:rPr lang="es-ES" b="1" dirty="0" err="1" smtClean="0"/>
              <a:t>Asthma</a:t>
            </a:r>
            <a:r>
              <a:rPr lang="es-ES" b="1" dirty="0" smtClean="0"/>
              <a:t> </a:t>
            </a:r>
            <a:r>
              <a:rPr lang="es-ES" b="1" dirty="0" err="1" smtClean="0"/>
              <a:t>Inhalers</a:t>
            </a:r>
            <a:r>
              <a:rPr lang="es-ES" b="1" dirty="0" smtClean="0"/>
              <a:t> </a:t>
            </a:r>
            <a:r>
              <a:rPr lang="es-ES" b="1" dirty="0" err="1" smtClean="0"/>
              <a:t>on</a:t>
            </a:r>
            <a:r>
              <a:rPr lang="es-ES" b="1" dirty="0" smtClean="0"/>
              <a:t> Global </a:t>
            </a:r>
            <a:r>
              <a:rPr lang="es-ES" b="1" dirty="0" err="1" smtClean="0"/>
              <a:t>Climate</a:t>
            </a:r>
            <a:r>
              <a:rPr lang="es-ES" b="1" dirty="0" smtClean="0"/>
              <a:t>: A </a:t>
            </a:r>
            <a:r>
              <a:rPr lang="es-ES" b="1" dirty="0" err="1" smtClean="0"/>
              <a:t>Systematic</a:t>
            </a:r>
            <a:r>
              <a:rPr lang="es-ES" b="1" dirty="0" smtClean="0"/>
              <a:t> </a:t>
            </a:r>
            <a:r>
              <a:rPr lang="es-ES" b="1" dirty="0" err="1" smtClean="0"/>
              <a:t>Review</a:t>
            </a:r>
            <a:r>
              <a:rPr lang="es-ES" b="1" dirty="0" smtClean="0"/>
              <a:t> of </a:t>
            </a:r>
            <a:r>
              <a:rPr lang="es-ES" b="1" dirty="0" err="1" smtClean="0"/>
              <a:t>Their</a:t>
            </a:r>
            <a:r>
              <a:rPr lang="es-ES" b="1" dirty="0" smtClean="0"/>
              <a:t> </a:t>
            </a:r>
            <a:r>
              <a:rPr lang="es-ES" b="1" dirty="0" err="1" smtClean="0"/>
              <a:t>Carbon</a:t>
            </a:r>
            <a:r>
              <a:rPr lang="es-ES" b="1" dirty="0" smtClean="0"/>
              <a:t> </a:t>
            </a:r>
            <a:r>
              <a:rPr lang="es-ES" b="1" dirty="0" err="1" smtClean="0"/>
              <a:t>Footprint</a:t>
            </a:r>
            <a:r>
              <a:rPr lang="es-ES" b="1" dirty="0" smtClean="0"/>
              <a:t> and </a:t>
            </a:r>
            <a:r>
              <a:rPr lang="es-ES" b="1" dirty="0" err="1" smtClean="0"/>
              <a:t>Clinical</a:t>
            </a:r>
            <a:r>
              <a:rPr lang="es-ES" b="1" dirty="0" smtClean="0"/>
              <a:t> </a:t>
            </a:r>
            <a:r>
              <a:rPr lang="es-ES" b="1" dirty="0" err="1" smtClean="0"/>
              <a:t>Outcomes</a:t>
            </a:r>
            <a:r>
              <a:rPr lang="es-ES" b="1" dirty="0" smtClean="0"/>
              <a:t> in </a:t>
            </a:r>
            <a:r>
              <a:rPr lang="es-ES" b="1" dirty="0" err="1" smtClean="0"/>
              <a:t>Spain</a:t>
            </a:r>
            <a:r>
              <a:rPr lang="es-ES" b="1" dirty="0" smtClean="0"/>
              <a:t> </a:t>
            </a:r>
            <a:r>
              <a:rPr lang="es-ES" dirty="0" err="1" smtClean="0"/>
              <a:t>Montoro</a:t>
            </a:r>
            <a:r>
              <a:rPr lang="es-ES" dirty="0" smtClean="0"/>
              <a:t> J1,2, Antolín-</a:t>
            </a:r>
            <a:r>
              <a:rPr lang="es-ES" dirty="0" err="1" smtClean="0"/>
              <a:t>Amérigo</a:t>
            </a:r>
            <a:r>
              <a:rPr lang="es-ES" dirty="0" smtClean="0"/>
              <a:t> D3,4, Izquierdo-Domínguez A5 , Zapata JJ6 , González G7 , Valero A8,9,10</a:t>
            </a:r>
            <a:r>
              <a:rPr lang="es-ES" b="1" dirty="0" smtClean="0"/>
              <a:t>  </a:t>
            </a:r>
            <a:endParaRPr lang="es-ES" dirty="0" smtClean="0"/>
          </a:p>
          <a:p>
            <a:pPr>
              <a:buNone/>
            </a:pPr>
            <a:r>
              <a:rPr lang="es-ES" dirty="0" smtClean="0"/>
              <a:t>    J </a:t>
            </a:r>
            <a:r>
              <a:rPr lang="es-ES" dirty="0" err="1" smtClean="0"/>
              <a:t>Investig</a:t>
            </a:r>
            <a:r>
              <a:rPr lang="es-ES" dirty="0" smtClean="0"/>
              <a:t> </a:t>
            </a:r>
            <a:r>
              <a:rPr lang="es-ES" dirty="0" err="1" smtClean="0"/>
              <a:t>Allergol</a:t>
            </a:r>
            <a:r>
              <a:rPr lang="es-ES" dirty="0" smtClean="0"/>
              <a:t> </a:t>
            </a:r>
            <a:r>
              <a:rPr lang="es-ES" dirty="0" err="1" smtClean="0"/>
              <a:t>Clin</a:t>
            </a:r>
            <a:r>
              <a:rPr lang="es-ES" dirty="0" smtClean="0"/>
              <a:t> </a:t>
            </a:r>
            <a:r>
              <a:rPr lang="es-ES" dirty="0" err="1" smtClean="0"/>
              <a:t>Immunol</a:t>
            </a:r>
            <a:r>
              <a:rPr lang="es-ES" dirty="0" smtClean="0"/>
              <a:t> 2023; Vol. 33(4): 250-262 </a:t>
            </a:r>
            <a:r>
              <a:rPr lang="es-ES" dirty="0" err="1" smtClean="0"/>
              <a:t>doi</a:t>
            </a:r>
            <a:r>
              <a:rPr lang="es-ES" dirty="0" smtClean="0"/>
              <a:t>: 10.18176/jiaci.0887</a:t>
            </a:r>
          </a:p>
          <a:p>
            <a:pPr>
              <a:buNone/>
            </a:pPr>
            <a:endParaRPr lang="es-ES" dirty="0"/>
          </a:p>
        </p:txBody>
      </p:sp>
      <p:sp>
        <p:nvSpPr>
          <p:cNvPr id="3" name="2 Título"/>
          <p:cNvSpPr>
            <a:spLocks noGrp="1"/>
          </p:cNvSpPr>
          <p:nvPr>
            <p:ph type="title"/>
          </p:nvPr>
        </p:nvSpPr>
        <p:spPr/>
        <p:txBody>
          <a:bodyPr>
            <a:normAutofit fontScale="90000"/>
          </a:bodyPr>
          <a:lstStyle/>
          <a:p>
            <a:r>
              <a:rPr lang="es-ES" dirty="0" smtClean="0"/>
              <a:t>Alergia medioambiente y cambio climático ( Grupo de trabajo) </a:t>
            </a:r>
            <a:endParaRPr lang="es-E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85000" lnSpcReduction="20000"/>
          </a:bodyPr>
          <a:lstStyle/>
          <a:p>
            <a:pPr>
              <a:buNone/>
            </a:pPr>
            <a:r>
              <a:rPr lang="es-ES" dirty="0" smtClean="0"/>
              <a:t>   Sesión Clínica de la UGC de Alergología del HRU de </a:t>
            </a:r>
            <a:r>
              <a:rPr lang="es-ES" dirty="0" err="1" smtClean="0"/>
              <a:t>Aerobiología</a:t>
            </a:r>
            <a:r>
              <a:rPr lang="es-ES" dirty="0" smtClean="0"/>
              <a:t>. Conceptos básicos, importancia y redes </a:t>
            </a:r>
            <a:r>
              <a:rPr lang="es-ES" dirty="0" err="1" smtClean="0"/>
              <a:t>aerobiológicas</a:t>
            </a:r>
            <a:endParaRPr lang="es-ES" dirty="0" smtClean="0"/>
          </a:p>
          <a:p>
            <a:pPr>
              <a:buNone/>
            </a:pPr>
            <a:r>
              <a:rPr lang="es-ES" b="1" dirty="0" smtClean="0"/>
              <a:t>   Dr. Rafael </a:t>
            </a:r>
            <a:r>
              <a:rPr lang="es-ES" b="1" dirty="0" err="1" smtClean="0"/>
              <a:t>Pamies</a:t>
            </a:r>
            <a:r>
              <a:rPr lang="es-ES" b="1" dirty="0" smtClean="0"/>
              <a:t> Espinosa</a:t>
            </a:r>
            <a:endParaRPr lang="es-ES" dirty="0" smtClean="0"/>
          </a:p>
          <a:p>
            <a:pPr>
              <a:buNone/>
            </a:pPr>
            <a:r>
              <a:rPr lang="es-ES" dirty="0" smtClean="0"/>
              <a:t>   II Curso Pólenes en España para el departamento comercial y médico del laboratorio </a:t>
            </a:r>
            <a:r>
              <a:rPr lang="es-ES" dirty="0" err="1" smtClean="0"/>
              <a:t>Allergy</a:t>
            </a:r>
            <a:r>
              <a:rPr lang="es-ES" dirty="0" smtClean="0"/>
              <a:t>, </a:t>
            </a:r>
            <a:r>
              <a:rPr lang="es-ES" dirty="0" err="1" smtClean="0"/>
              <a:t>on</a:t>
            </a:r>
            <a:r>
              <a:rPr lang="es-ES" dirty="0" smtClean="0"/>
              <a:t> line, el 6 de julio de 2023.</a:t>
            </a:r>
          </a:p>
          <a:p>
            <a:pPr>
              <a:buNone/>
            </a:pPr>
            <a:r>
              <a:rPr lang="es-ES" dirty="0" smtClean="0"/>
              <a:t>   Ponente con la comunicación “</a:t>
            </a:r>
            <a:r>
              <a:rPr lang="es-ES" dirty="0" err="1" smtClean="0"/>
              <a:t>Aerobiología</a:t>
            </a:r>
            <a:r>
              <a:rPr lang="es-ES" dirty="0" smtClean="0"/>
              <a:t> y cambio climático” en la reunión MPL (</a:t>
            </a:r>
            <a:r>
              <a:rPr lang="es-ES" dirty="0" err="1" smtClean="0"/>
              <a:t>Multiperspective</a:t>
            </a:r>
            <a:r>
              <a:rPr lang="es-ES" dirty="0" smtClean="0"/>
              <a:t> </a:t>
            </a:r>
            <a:r>
              <a:rPr lang="es-ES" dirty="0" err="1" smtClean="0"/>
              <a:t>Lectures</a:t>
            </a:r>
            <a:r>
              <a:rPr lang="es-ES" dirty="0" smtClean="0"/>
              <a:t> </a:t>
            </a:r>
            <a:r>
              <a:rPr lang="es-ES" dirty="0" err="1" smtClean="0"/>
              <a:t>on</a:t>
            </a:r>
            <a:r>
              <a:rPr lang="es-ES" dirty="0" smtClean="0"/>
              <a:t> </a:t>
            </a:r>
            <a:r>
              <a:rPr lang="es-ES" dirty="0" err="1" smtClean="0"/>
              <a:t>Clinica</a:t>
            </a:r>
            <a:r>
              <a:rPr lang="es-ES" dirty="0" smtClean="0"/>
              <a:t> </a:t>
            </a:r>
            <a:r>
              <a:rPr lang="es-ES" dirty="0" err="1" smtClean="0"/>
              <a:t>Allergy</a:t>
            </a:r>
            <a:r>
              <a:rPr lang="es-ES" dirty="0" smtClean="0"/>
              <a:t> Management), el 6 de octubre de 2023 en Madrid.</a:t>
            </a:r>
          </a:p>
          <a:p>
            <a:pPr>
              <a:buNone/>
            </a:pPr>
            <a:r>
              <a:rPr lang="es-ES" dirty="0" smtClean="0"/>
              <a:t>   </a:t>
            </a:r>
            <a:r>
              <a:rPr lang="es-ES" b="1" dirty="0" smtClean="0"/>
              <a:t>Dr. Ángel Moral de Gregorio</a:t>
            </a:r>
          </a:p>
          <a:p>
            <a:pPr>
              <a:buNone/>
            </a:pPr>
            <a:endParaRPr lang="es-ES" b="1" dirty="0" smtClean="0"/>
          </a:p>
          <a:p>
            <a:pPr>
              <a:buNone/>
            </a:pPr>
            <a:endParaRPr lang="es-ES" b="1" dirty="0" smtClean="0"/>
          </a:p>
          <a:p>
            <a:pPr>
              <a:buNone/>
            </a:pPr>
            <a:endParaRPr lang="es-ES" dirty="0"/>
          </a:p>
        </p:txBody>
      </p:sp>
      <p:sp>
        <p:nvSpPr>
          <p:cNvPr id="2" name="1 Título"/>
          <p:cNvSpPr>
            <a:spLocks noGrp="1"/>
          </p:cNvSpPr>
          <p:nvPr>
            <p:ph type="title"/>
          </p:nvPr>
        </p:nvSpPr>
        <p:spPr/>
        <p:txBody>
          <a:bodyPr/>
          <a:lstStyle/>
          <a:p>
            <a:r>
              <a:rPr lang="es-ES" dirty="0" smtClean="0">
                <a:solidFill>
                  <a:srgbClr val="002060"/>
                </a:solidFill>
              </a:rPr>
              <a:t>Comunicaciones</a:t>
            </a:r>
            <a:endParaRPr lang="es-ES" dirty="0">
              <a:solidFill>
                <a:srgbClr val="00206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lnSpcReduction="10000"/>
          </a:bodyPr>
          <a:lstStyle/>
          <a:p>
            <a:r>
              <a:rPr lang="es-ES" dirty="0" smtClean="0"/>
              <a:t>Ponente en la 6 edición del Curso Polinosis en la Zona Centro con “Pólenes de interés clínico” celebrado en el Escorial el 5 de abril de 2024.</a:t>
            </a:r>
          </a:p>
          <a:p>
            <a:r>
              <a:rPr lang="es-ES" dirty="0" smtClean="0"/>
              <a:t> Ponente en Curso ITATALKS Agentes del cambio con “Polenes.com” celebrado en Madrid el 10 de mayo de 2024.</a:t>
            </a:r>
          </a:p>
          <a:p>
            <a:r>
              <a:rPr lang="es-ES" dirty="0" smtClean="0"/>
              <a:t> Ponente en la XXV Jornada Botánica Eliseo </a:t>
            </a:r>
            <a:r>
              <a:rPr lang="es-ES" dirty="0" err="1" smtClean="0"/>
              <a:t>Subiza</a:t>
            </a:r>
            <a:r>
              <a:rPr lang="es-ES" dirty="0" smtClean="0"/>
              <a:t>  “</a:t>
            </a:r>
            <a:r>
              <a:rPr lang="es-ES" dirty="0" err="1" smtClean="0"/>
              <a:t>Aerobiología</a:t>
            </a:r>
            <a:r>
              <a:rPr lang="es-ES" dirty="0" smtClean="0"/>
              <a:t> y polinosis del plátano de sombra”, celebrada en Aranjuez el 11 de Mayo de 2024</a:t>
            </a:r>
          </a:p>
          <a:p>
            <a:pPr>
              <a:buNone/>
            </a:pPr>
            <a:r>
              <a:rPr lang="es-ES" dirty="0" smtClean="0"/>
              <a:t>  </a:t>
            </a:r>
            <a:r>
              <a:rPr lang="es-ES" b="1" dirty="0" smtClean="0"/>
              <a:t>Dr. Ángel Moral de Gregorio</a:t>
            </a:r>
          </a:p>
          <a:p>
            <a:pPr>
              <a:buNone/>
            </a:pPr>
            <a:endParaRPr lang="es-ES" dirty="0"/>
          </a:p>
        </p:txBody>
      </p:sp>
      <p:sp>
        <p:nvSpPr>
          <p:cNvPr id="3" name="2 Título"/>
          <p:cNvSpPr>
            <a:spLocks noGrp="1"/>
          </p:cNvSpPr>
          <p:nvPr>
            <p:ph type="title"/>
          </p:nvPr>
        </p:nvSpPr>
        <p:spPr/>
        <p:txBody>
          <a:bodyPr/>
          <a:lstStyle/>
          <a:p>
            <a:r>
              <a:rPr lang="es-ES" dirty="0" smtClean="0"/>
              <a:t>Comunicaciones</a:t>
            </a:r>
            <a:endParaRPr lang="es-E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77500" lnSpcReduction="20000"/>
          </a:bodyPr>
          <a:lstStyle/>
          <a:p>
            <a:pPr>
              <a:buNone/>
            </a:pPr>
            <a:r>
              <a:rPr lang="es-ES" dirty="0" smtClean="0"/>
              <a:t>  2</a:t>
            </a:r>
            <a:r>
              <a:rPr lang="es-ES" sz="2800" dirty="0" smtClean="0"/>
              <a:t>º</a:t>
            </a:r>
            <a:r>
              <a:rPr lang="es-ES" dirty="0" smtClean="0"/>
              <a:t> EDICION RUTAS INAG SEVILLA, celebrado en el HOSPITAL UNIVERSITARIO VIRGEN DE LA</a:t>
            </a:r>
          </a:p>
          <a:p>
            <a:pPr>
              <a:buNone/>
            </a:pPr>
            <a:r>
              <a:rPr lang="es-ES" dirty="0" smtClean="0"/>
              <a:t>  MACARENA el 16 de noviembre de 2023.</a:t>
            </a:r>
          </a:p>
          <a:p>
            <a:pPr>
              <a:buNone/>
            </a:pPr>
            <a:r>
              <a:rPr lang="es-ES" dirty="0" smtClean="0"/>
              <a:t>  </a:t>
            </a:r>
            <a:r>
              <a:rPr lang="es-ES" dirty="0" err="1" smtClean="0"/>
              <a:t>Aeroalérgenos</a:t>
            </a:r>
            <a:r>
              <a:rPr lang="es-ES" dirty="0" smtClean="0"/>
              <a:t>: pólenes y hongos. Como son, como actúan.</a:t>
            </a:r>
          </a:p>
          <a:p>
            <a:pPr>
              <a:buNone/>
            </a:pPr>
            <a:r>
              <a:rPr lang="es-ES" dirty="0" smtClean="0"/>
              <a:t>  </a:t>
            </a:r>
            <a:r>
              <a:rPr lang="es-ES" b="1" dirty="0" smtClean="0"/>
              <a:t>Dra. Pilar Lara</a:t>
            </a:r>
          </a:p>
          <a:p>
            <a:pPr>
              <a:buNone/>
            </a:pPr>
            <a:r>
              <a:rPr lang="es-ES" dirty="0" smtClean="0"/>
              <a:t>  Cambio climático y polinosis por </a:t>
            </a:r>
            <a:r>
              <a:rPr lang="es-ES" dirty="0" err="1" smtClean="0"/>
              <a:t>Platanus</a:t>
            </a:r>
            <a:r>
              <a:rPr lang="es-ES" dirty="0" smtClean="0"/>
              <a:t>, </a:t>
            </a:r>
          </a:p>
          <a:p>
            <a:pPr>
              <a:buNone/>
            </a:pPr>
            <a:r>
              <a:rPr lang="es-ES" dirty="0" smtClean="0"/>
              <a:t>  </a:t>
            </a:r>
            <a:r>
              <a:rPr lang="es-ES" dirty="0" err="1" smtClean="0"/>
              <a:t>Allergenic</a:t>
            </a:r>
            <a:r>
              <a:rPr lang="es-ES" dirty="0" smtClean="0"/>
              <a:t> </a:t>
            </a:r>
            <a:r>
              <a:rPr lang="es-ES" dirty="0" err="1" smtClean="0"/>
              <a:t>pollen</a:t>
            </a:r>
            <a:r>
              <a:rPr lang="es-ES" dirty="0" smtClean="0"/>
              <a:t> and </a:t>
            </a:r>
            <a:r>
              <a:rPr lang="es-ES" dirty="0" err="1" smtClean="0"/>
              <a:t>pollinosis</a:t>
            </a:r>
            <a:r>
              <a:rPr lang="es-ES" dirty="0" smtClean="0"/>
              <a:t> in Madrid, a 45 </a:t>
            </a:r>
            <a:r>
              <a:rPr lang="es-ES" dirty="0" err="1" smtClean="0"/>
              <a:t>years</a:t>
            </a:r>
            <a:r>
              <a:rPr lang="es-ES" dirty="0" smtClean="0"/>
              <a:t> </a:t>
            </a:r>
            <a:r>
              <a:rPr lang="es-ES" dirty="0" err="1" smtClean="0"/>
              <a:t>study</a:t>
            </a:r>
            <a:r>
              <a:rPr lang="es-ES" dirty="0" smtClean="0"/>
              <a:t> </a:t>
            </a:r>
          </a:p>
          <a:p>
            <a:pPr>
              <a:buNone/>
            </a:pPr>
            <a:r>
              <a:rPr lang="es-ES" dirty="0" smtClean="0"/>
              <a:t>   Jornadas Eliseo </a:t>
            </a:r>
            <a:r>
              <a:rPr lang="es-ES" dirty="0" err="1" smtClean="0"/>
              <a:t>Subiza</a:t>
            </a:r>
            <a:r>
              <a:rPr lang="es-ES" dirty="0" smtClean="0"/>
              <a:t> 2024</a:t>
            </a:r>
          </a:p>
          <a:p>
            <a:pPr>
              <a:buNone/>
            </a:pPr>
            <a:r>
              <a:rPr lang="es-ES" dirty="0" smtClean="0"/>
              <a:t>   </a:t>
            </a:r>
            <a:r>
              <a:rPr lang="es-ES" dirty="0" err="1" smtClean="0"/>
              <a:t>Allergenic</a:t>
            </a:r>
            <a:r>
              <a:rPr lang="es-ES" dirty="0" smtClean="0"/>
              <a:t> </a:t>
            </a:r>
            <a:r>
              <a:rPr lang="es-ES" dirty="0" err="1" smtClean="0"/>
              <a:t>pollen</a:t>
            </a:r>
            <a:r>
              <a:rPr lang="es-ES" dirty="0" smtClean="0"/>
              <a:t> and </a:t>
            </a:r>
            <a:r>
              <a:rPr lang="es-ES" dirty="0" err="1" smtClean="0"/>
              <a:t>pollinosis</a:t>
            </a:r>
            <a:r>
              <a:rPr lang="es-ES" dirty="0" smtClean="0"/>
              <a:t> in </a:t>
            </a:r>
            <a:r>
              <a:rPr lang="es-ES" dirty="0" err="1" smtClean="0"/>
              <a:t>Madrid,a</a:t>
            </a:r>
            <a:r>
              <a:rPr lang="es-ES" dirty="0" smtClean="0"/>
              <a:t> </a:t>
            </a:r>
            <a:r>
              <a:rPr lang="es-ES" dirty="0" err="1" smtClean="0"/>
              <a:t>study</a:t>
            </a:r>
            <a:r>
              <a:rPr lang="es-ES" dirty="0" smtClean="0"/>
              <a:t> of 45 </a:t>
            </a:r>
            <a:r>
              <a:rPr lang="es-ES" dirty="0" err="1" smtClean="0"/>
              <a:t>years</a:t>
            </a:r>
            <a:r>
              <a:rPr lang="es-ES" dirty="0" smtClean="0"/>
              <a:t> Poster en EAACI Valencia ( premiado)</a:t>
            </a:r>
          </a:p>
          <a:p>
            <a:pPr>
              <a:buNone/>
            </a:pPr>
            <a:r>
              <a:rPr lang="es-ES" b="1" dirty="0" smtClean="0"/>
              <a:t>   Dr. Javier </a:t>
            </a:r>
            <a:r>
              <a:rPr lang="es-ES" b="1" dirty="0" err="1" smtClean="0"/>
              <a:t>Subiza</a:t>
            </a:r>
            <a:r>
              <a:rPr lang="es-ES" b="1" dirty="0" smtClean="0"/>
              <a:t> Garrillo-</a:t>
            </a:r>
            <a:r>
              <a:rPr lang="es-ES" b="1" dirty="0" err="1" smtClean="0"/>
              <a:t>Lestache</a:t>
            </a:r>
            <a:endParaRPr lang="es-ES" b="1" dirty="0" smtClean="0"/>
          </a:p>
          <a:p>
            <a:pPr>
              <a:buNone/>
            </a:pPr>
            <a:endParaRPr lang="es-ES" b="1" dirty="0" smtClean="0"/>
          </a:p>
          <a:p>
            <a:pPr>
              <a:buNone/>
            </a:pPr>
            <a:endParaRPr lang="es-ES" b="1" dirty="0" smtClean="0"/>
          </a:p>
          <a:p>
            <a:endParaRPr lang="es-ES" dirty="0" smtClean="0"/>
          </a:p>
          <a:p>
            <a:endParaRPr lang="es-ES" dirty="0"/>
          </a:p>
        </p:txBody>
      </p:sp>
      <p:sp>
        <p:nvSpPr>
          <p:cNvPr id="3" name="2 Título"/>
          <p:cNvSpPr>
            <a:spLocks noGrp="1"/>
          </p:cNvSpPr>
          <p:nvPr>
            <p:ph type="title"/>
          </p:nvPr>
        </p:nvSpPr>
        <p:spPr/>
        <p:txBody>
          <a:bodyPr/>
          <a:lstStyle/>
          <a:p>
            <a:r>
              <a:rPr lang="es-ES" dirty="0" smtClean="0"/>
              <a:t>Comunicaciones</a:t>
            </a:r>
            <a:endParaRPr lang="es-E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lnSpcReduction="20000"/>
          </a:bodyPr>
          <a:lstStyle/>
          <a:p>
            <a:pPr>
              <a:buNone/>
            </a:pPr>
            <a:r>
              <a:rPr lang="es-ES" dirty="0" smtClean="0"/>
              <a:t>Charla de formación en </a:t>
            </a:r>
            <a:r>
              <a:rPr lang="es-ES" dirty="0" err="1" smtClean="0"/>
              <a:t>aerobiología</a:t>
            </a:r>
            <a:r>
              <a:rPr lang="es-ES" dirty="0" smtClean="0"/>
              <a:t> clínica</a:t>
            </a:r>
          </a:p>
          <a:p>
            <a:pPr>
              <a:buNone/>
            </a:pPr>
            <a:r>
              <a:rPr lang="es-ES" dirty="0" smtClean="0"/>
              <a:t>Pólenes de interés </a:t>
            </a:r>
            <a:r>
              <a:rPr lang="es-ES" dirty="0" err="1" smtClean="0"/>
              <a:t>alergológico</a:t>
            </a:r>
            <a:r>
              <a:rPr lang="es-ES" dirty="0" smtClean="0"/>
              <a:t> en la provincia de Córdoba.</a:t>
            </a:r>
          </a:p>
          <a:p>
            <a:pPr>
              <a:buNone/>
            </a:pPr>
            <a:r>
              <a:rPr lang="es-ES" dirty="0" smtClean="0"/>
              <a:t>Curso de formación en rinitis para atención primaria. </a:t>
            </a:r>
          </a:p>
          <a:p>
            <a:pPr>
              <a:buNone/>
            </a:pPr>
            <a:r>
              <a:rPr lang="es-ES" dirty="0" smtClean="0"/>
              <a:t>Importancia de los pólenes </a:t>
            </a:r>
            <a:r>
              <a:rPr lang="es-ES" dirty="0" err="1" smtClean="0"/>
              <a:t>alergénicos</a:t>
            </a:r>
            <a:r>
              <a:rPr lang="es-ES" dirty="0" smtClean="0"/>
              <a:t> de Córdoba. </a:t>
            </a:r>
          </a:p>
          <a:p>
            <a:pPr>
              <a:buNone/>
            </a:pPr>
            <a:r>
              <a:rPr lang="es-ES" dirty="0" smtClean="0"/>
              <a:t>PATROCINADO POR EL COLEGIO DE MEDICOS DE CÓRDOBA 4 ABRIL 2024</a:t>
            </a:r>
          </a:p>
          <a:p>
            <a:pPr>
              <a:buNone/>
            </a:pPr>
            <a:r>
              <a:rPr lang="es-ES" b="1" dirty="0" smtClean="0"/>
              <a:t>Dra. Cristina de Castro Gómez</a:t>
            </a:r>
          </a:p>
          <a:p>
            <a:pPr>
              <a:buNone/>
            </a:pPr>
            <a:endParaRPr lang="es-ES" dirty="0" smtClean="0"/>
          </a:p>
          <a:p>
            <a:pPr>
              <a:buNone/>
            </a:pPr>
            <a:endParaRPr lang="es-ES" dirty="0" smtClean="0"/>
          </a:p>
          <a:p>
            <a:pPr>
              <a:buNone/>
            </a:pPr>
            <a:endParaRPr lang="es-ES" dirty="0" smtClean="0"/>
          </a:p>
          <a:p>
            <a:endParaRPr lang="es-ES" dirty="0"/>
          </a:p>
        </p:txBody>
      </p:sp>
      <p:sp>
        <p:nvSpPr>
          <p:cNvPr id="3" name="2 Título"/>
          <p:cNvSpPr>
            <a:spLocks noGrp="1"/>
          </p:cNvSpPr>
          <p:nvPr>
            <p:ph type="title"/>
          </p:nvPr>
        </p:nvSpPr>
        <p:spPr/>
        <p:txBody>
          <a:bodyPr/>
          <a:lstStyle/>
          <a:p>
            <a:r>
              <a:rPr lang="es-ES" dirty="0" smtClean="0"/>
              <a:t>Comunicaciones</a:t>
            </a:r>
            <a:endParaRPr lang="es-E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845462"/>
            <a:ext cx="8229600" cy="3160614"/>
          </a:xfrm>
        </p:spPr>
        <p:txBody>
          <a:bodyPr/>
          <a:lstStyle/>
          <a:p>
            <a:pPr>
              <a:buNone/>
            </a:pPr>
            <a:r>
              <a:rPr lang="es-ES" dirty="0" smtClean="0"/>
              <a:t>Dr. </a:t>
            </a:r>
            <a:r>
              <a:rPr lang="es-ES" b="1" dirty="0" smtClean="0"/>
              <a:t>Francisco Feo Brito</a:t>
            </a:r>
          </a:p>
          <a:p>
            <a:pPr>
              <a:buNone/>
            </a:pPr>
            <a:endParaRPr lang="es-ES" dirty="0" smtClean="0"/>
          </a:p>
          <a:p>
            <a:pPr>
              <a:buNone/>
            </a:pPr>
            <a:r>
              <a:rPr lang="es-ES" dirty="0" smtClean="0"/>
              <a:t>Colaborador Honorífico de la Universidad de Castilla-La Mancha.</a:t>
            </a:r>
          </a:p>
          <a:p>
            <a:pPr>
              <a:buNone/>
            </a:pPr>
            <a:r>
              <a:rPr lang="es-ES" dirty="0" smtClean="0"/>
              <a:t>Académico de número de la Real Academia de Medicina de Castilla- La Mancha</a:t>
            </a:r>
          </a:p>
          <a:p>
            <a:pPr>
              <a:buNone/>
            </a:pPr>
            <a:endParaRPr lang="es-ES" dirty="0" smtClean="0"/>
          </a:p>
          <a:p>
            <a:pPr>
              <a:buNone/>
            </a:pPr>
            <a:endParaRPr lang="es-ES" dirty="0"/>
          </a:p>
        </p:txBody>
      </p:sp>
      <p:sp>
        <p:nvSpPr>
          <p:cNvPr id="3" name="2 Título"/>
          <p:cNvSpPr>
            <a:spLocks noGrp="1"/>
          </p:cNvSpPr>
          <p:nvPr>
            <p:ph type="title"/>
          </p:nvPr>
        </p:nvSpPr>
        <p:spPr/>
        <p:txBody>
          <a:bodyPr/>
          <a:lstStyle/>
          <a:p>
            <a:r>
              <a:rPr lang="es-ES" dirty="0" smtClean="0"/>
              <a:t>Meritos y reconocimientos</a:t>
            </a:r>
            <a:endParaRPr lang="es-E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Jornadas </a:t>
            </a:r>
            <a:r>
              <a:rPr lang="es-ES" dirty="0" err="1" smtClean="0"/>
              <a:t>Botanicas</a:t>
            </a:r>
            <a:endParaRPr lang="es-ES" dirty="0"/>
          </a:p>
        </p:txBody>
      </p:sp>
      <p:pic>
        <p:nvPicPr>
          <p:cNvPr id="53250" name="Picture 2" descr="C:\Users\Juan\Desktop\Jornada-Eliseo-Subiza-2024_1 (1).jpeg"/>
          <p:cNvPicPr>
            <a:picLocks noGrp="1" noChangeAspect="1" noChangeArrowheads="1"/>
          </p:cNvPicPr>
          <p:nvPr>
            <p:ph idx="1"/>
          </p:nvPr>
        </p:nvPicPr>
        <p:blipFill>
          <a:blip r:embed="rId2"/>
          <a:srcRect/>
          <a:stretch>
            <a:fillRect/>
          </a:stretch>
        </p:blipFill>
        <p:spPr bwMode="auto">
          <a:xfrm>
            <a:off x="896094" y="1488272"/>
            <a:ext cx="7412881" cy="3290765"/>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ES" dirty="0" smtClean="0"/>
              <a:t>Taller permanente en ALERGOSUR</a:t>
            </a:r>
            <a:endParaRPr lang="es-ES" dirty="0"/>
          </a:p>
        </p:txBody>
      </p:sp>
      <p:graphicFrame>
        <p:nvGraphicFramePr>
          <p:cNvPr id="49154" name="Object 2"/>
          <p:cNvGraphicFramePr>
            <a:graphicFrameLocks noChangeAspect="1"/>
          </p:cNvGraphicFramePr>
          <p:nvPr>
            <p:ph idx="1"/>
          </p:nvPr>
        </p:nvGraphicFramePr>
        <p:xfrm>
          <a:off x="1524794" y="1692010"/>
          <a:ext cx="6094413" cy="2856178"/>
        </p:xfrm>
        <a:graphic>
          <a:graphicData uri="http://schemas.openxmlformats.org/presentationml/2006/ole">
            <p:oleObj spid="_x0000_s49154" name="Diapositiva" r:id="rId3" imgW="6094535" imgH="3427323" progId="PowerPoint.Slide.12">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lnSpcReduction="10000"/>
          </a:bodyPr>
          <a:lstStyle/>
          <a:p>
            <a:r>
              <a:rPr lang="es-ES" dirty="0" smtClean="0"/>
              <a:t>Profesor del Curso Avanzado de Palinología (CAP) celebrado en Toledo los días 3,4, 17 y 18 de noviembre de 2023.</a:t>
            </a:r>
          </a:p>
          <a:p>
            <a:r>
              <a:rPr lang="es-ES" dirty="0" smtClean="0"/>
              <a:t>Profesor del Curso Avanzado de Palinología (CAP) celebrado en Toledo los días 2, 3, 16 y 17 de febrero de 2024.</a:t>
            </a:r>
          </a:p>
          <a:p>
            <a:r>
              <a:rPr lang="es-ES" dirty="0" smtClean="0"/>
              <a:t>Profesor del Curso Avanzado de Palinología (CAP) celebrado en Toledo los días 1, 8, 15 y 22 de marzo de 2024</a:t>
            </a:r>
          </a:p>
          <a:p>
            <a:pPr>
              <a:buNone/>
            </a:pPr>
            <a:r>
              <a:rPr lang="es-ES" dirty="0" smtClean="0"/>
              <a:t> </a:t>
            </a:r>
            <a:r>
              <a:rPr lang="es-ES" b="1" dirty="0" smtClean="0"/>
              <a:t>Dr. Ángel Moral de Gregorio</a:t>
            </a:r>
            <a:endParaRPr lang="es-ES" b="1" dirty="0"/>
          </a:p>
        </p:txBody>
      </p:sp>
      <p:sp>
        <p:nvSpPr>
          <p:cNvPr id="3" name="2 Título"/>
          <p:cNvSpPr>
            <a:spLocks noGrp="1"/>
          </p:cNvSpPr>
          <p:nvPr>
            <p:ph type="title"/>
          </p:nvPr>
        </p:nvSpPr>
        <p:spPr/>
        <p:txBody>
          <a:bodyPr/>
          <a:lstStyle/>
          <a:p>
            <a:r>
              <a:rPr lang="es-ES" dirty="0" smtClean="0"/>
              <a:t>Curso avanzado de Palinología</a:t>
            </a:r>
            <a:endParaRPr lang="es-E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buNone/>
            </a:pPr>
            <a:r>
              <a:rPr lang="es-ES" dirty="0" smtClean="0"/>
              <a:t> </a:t>
            </a:r>
            <a:r>
              <a:rPr lang="es-ES" b="1" dirty="0" smtClean="0"/>
              <a:t>Hermanamiento de la Red Latinoamericana de </a:t>
            </a:r>
            <a:r>
              <a:rPr lang="es-ES" b="1" dirty="0" err="1" smtClean="0"/>
              <a:t>Aerobiología</a:t>
            </a:r>
            <a:r>
              <a:rPr lang="es-ES" b="1" dirty="0" smtClean="0"/>
              <a:t> con el Comité de </a:t>
            </a:r>
            <a:r>
              <a:rPr lang="es-ES" b="1" dirty="0" err="1" smtClean="0"/>
              <a:t>Aerobiología</a:t>
            </a:r>
            <a:r>
              <a:rPr lang="es-ES" b="1" dirty="0" smtClean="0"/>
              <a:t> Clínica de la SEAIC y su Red de captadores</a:t>
            </a:r>
            <a:r>
              <a:rPr lang="es-ES" dirty="0" smtClean="0"/>
              <a:t>.        El día 11 de abril del 2024, se celebró una reunión con los responsables de ambas redes, para establecer una ronda de contactos, dirigida a la realización de proyectos de colaboración.</a:t>
            </a:r>
          </a:p>
          <a:p>
            <a:endParaRPr lang="es-ES" dirty="0"/>
          </a:p>
        </p:txBody>
      </p:sp>
      <p:sp>
        <p:nvSpPr>
          <p:cNvPr id="3" name="2 Título"/>
          <p:cNvSpPr>
            <a:spLocks noGrp="1"/>
          </p:cNvSpPr>
          <p:nvPr>
            <p:ph type="title"/>
          </p:nvPr>
        </p:nvSpPr>
        <p:spPr/>
        <p:txBody>
          <a:bodyPr/>
          <a:lstStyle/>
          <a:p>
            <a:r>
              <a:rPr lang="es-ES" dirty="0" smtClean="0"/>
              <a:t>Colaboración con otras redes</a:t>
            </a:r>
            <a:endParaRPr lang="es-E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369209"/>
            <a:ext cx="8229600" cy="3636868"/>
          </a:xfrm>
        </p:spPr>
        <p:txBody>
          <a:bodyPr>
            <a:normAutofit fontScale="85000" lnSpcReduction="20000"/>
          </a:bodyPr>
          <a:lstStyle/>
          <a:p>
            <a:pPr>
              <a:buNone/>
            </a:pPr>
            <a:endParaRPr lang="es-ES" dirty="0" smtClean="0"/>
          </a:p>
          <a:p>
            <a:pPr>
              <a:buNone/>
            </a:pPr>
            <a:r>
              <a:rPr lang="es-ES" dirty="0" smtClean="0"/>
              <a:t> TITULO: </a:t>
            </a:r>
            <a:r>
              <a:rPr lang="es-ES" b="1" dirty="0" smtClean="0"/>
              <a:t>Perfil de polinización de </a:t>
            </a:r>
            <a:r>
              <a:rPr lang="es-ES" b="1" dirty="0" err="1" smtClean="0"/>
              <a:t>Cortaderia</a:t>
            </a:r>
            <a:r>
              <a:rPr lang="es-ES" b="1" dirty="0" smtClean="0"/>
              <a:t> </a:t>
            </a:r>
            <a:r>
              <a:rPr lang="es-ES" b="1" dirty="0" err="1" smtClean="0"/>
              <a:t>selloana</a:t>
            </a:r>
            <a:r>
              <a:rPr lang="es-ES" b="1" dirty="0" smtClean="0"/>
              <a:t> , en diferentes zonas de la geografía nacional y su repercusión en la clínica</a:t>
            </a:r>
            <a:endParaRPr lang="es-ES" dirty="0" smtClean="0"/>
          </a:p>
          <a:p>
            <a:pPr>
              <a:buNone/>
            </a:pPr>
            <a:r>
              <a:rPr lang="es-ES" dirty="0" smtClean="0"/>
              <a:t> </a:t>
            </a:r>
          </a:p>
          <a:p>
            <a:pPr>
              <a:buNone/>
            </a:pPr>
            <a:r>
              <a:rPr lang="es-ES" dirty="0" smtClean="0"/>
              <a:t>       Se pusieron en contacto con el presiente del comité de </a:t>
            </a:r>
            <a:r>
              <a:rPr lang="es-ES" dirty="0" err="1" smtClean="0"/>
              <a:t>aerobiología</a:t>
            </a:r>
            <a:r>
              <a:rPr lang="es-ES" dirty="0" smtClean="0"/>
              <a:t> clínica los responsables del proyecto, el Prof. Alberto Gandarillas </a:t>
            </a:r>
            <a:r>
              <a:rPr lang="es-ES" dirty="0" err="1" smtClean="0"/>
              <a:t>Solinis</a:t>
            </a:r>
            <a:r>
              <a:rPr lang="es-ES" dirty="0" smtClean="0"/>
              <a:t> y la Prof. Luisa Lucas Salas  del Instituto Marqués de </a:t>
            </a:r>
            <a:r>
              <a:rPr lang="es-ES" dirty="0" err="1" smtClean="0"/>
              <a:t>Valdecillas</a:t>
            </a:r>
            <a:r>
              <a:rPr lang="es-ES" dirty="0" smtClean="0"/>
              <a:t> (IDIVAL) Laboratorio de ciclo celular. Santander.</a:t>
            </a:r>
          </a:p>
          <a:p>
            <a:pPr>
              <a:buNone/>
            </a:pPr>
            <a:r>
              <a:rPr lang="es-ES" dirty="0" smtClean="0"/>
              <a:t> </a:t>
            </a:r>
          </a:p>
          <a:p>
            <a:endParaRPr lang="es-ES" dirty="0"/>
          </a:p>
        </p:txBody>
      </p:sp>
      <p:sp>
        <p:nvSpPr>
          <p:cNvPr id="3" name="2 Título"/>
          <p:cNvSpPr>
            <a:spLocks noGrp="1"/>
          </p:cNvSpPr>
          <p:nvPr>
            <p:ph type="title"/>
          </p:nvPr>
        </p:nvSpPr>
        <p:spPr/>
        <p:txBody>
          <a:bodyPr/>
          <a:lstStyle/>
          <a:p>
            <a:r>
              <a:rPr lang="es-ES" dirty="0" smtClean="0"/>
              <a:t>Trabajos en marcha</a:t>
            </a:r>
            <a:endParaRPr lang="es-E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12018"/>
            <a:ext cx="8229600" cy="3994058"/>
          </a:xfrm>
        </p:spPr>
        <p:txBody>
          <a:bodyPr>
            <a:normAutofit fontScale="92500" lnSpcReduction="20000"/>
          </a:bodyPr>
          <a:lstStyle/>
          <a:p>
            <a:pPr>
              <a:buNone/>
            </a:pPr>
            <a:r>
              <a:rPr lang="es-ES" dirty="0" smtClean="0"/>
              <a:t> TITULO: </a:t>
            </a:r>
            <a:r>
              <a:rPr lang="es-ES" b="1" dirty="0" smtClean="0"/>
              <a:t>Desarrollo de modelos predictivos con herramientas de I.A. </a:t>
            </a:r>
          </a:p>
          <a:p>
            <a:pPr>
              <a:buNone/>
            </a:pPr>
            <a:r>
              <a:rPr lang="es-ES" dirty="0" smtClean="0"/>
              <a:t>       El grupo de trabajo de la SEAIC TEDIAL, se puso en contacto con el Comité para la realización del proyecto, en este momento está en fase de estudio con varias ciudades españolas para elaborar un borrador del trabajo y posterior presentación a la Fundación de la SEAIC, para provisión de fondos económicos para su desarrollo.</a:t>
            </a:r>
          </a:p>
          <a:p>
            <a:pPr>
              <a:buNone/>
            </a:pPr>
            <a:r>
              <a:rPr lang="es-ES" dirty="0" smtClean="0"/>
              <a:t>   Se ha interesado también un laboratorio para su posible financiación.</a:t>
            </a:r>
          </a:p>
          <a:p>
            <a:pPr>
              <a:buNone/>
            </a:pPr>
            <a:endParaRPr lang="es-E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buNone/>
            </a:pPr>
            <a:r>
              <a:rPr lang="es-ES" dirty="0" smtClean="0"/>
              <a:t> TITULO: </a:t>
            </a:r>
            <a:r>
              <a:rPr lang="es-ES" b="1" dirty="0" smtClean="0"/>
              <a:t>Tríptico y Poster explicativo de la interpretación de los recuentos realizados en la página Polenes.com </a:t>
            </a:r>
          </a:p>
          <a:p>
            <a:pPr>
              <a:buNone/>
            </a:pPr>
            <a:r>
              <a:rPr lang="es-ES" dirty="0" smtClean="0"/>
              <a:t>   Dirigido a pacientes y alergólogos , con la intención de ser colocado en todos los servicios de alergia del país.</a:t>
            </a:r>
          </a:p>
          <a:p>
            <a:pPr>
              <a:buNone/>
            </a:pPr>
            <a:r>
              <a:rPr lang="es-ES" dirty="0" smtClean="0"/>
              <a:t>   Patrocinado en su totalidad por los Laboratorios INMUNOTEK.</a:t>
            </a:r>
          </a:p>
          <a:p>
            <a:pPr>
              <a:buNone/>
            </a:pPr>
            <a:endParaRPr lang="es-E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pPr>
              <a:buNone/>
            </a:pPr>
            <a:r>
              <a:rPr lang="es-ES" dirty="0" smtClean="0"/>
              <a:t> </a:t>
            </a:r>
          </a:p>
          <a:p>
            <a:pPr>
              <a:buNone/>
            </a:pPr>
            <a:endParaRPr lang="es-ES" dirty="0" smtClean="0"/>
          </a:p>
          <a:p>
            <a:r>
              <a:rPr lang="es-ES" dirty="0" smtClean="0"/>
              <a:t>MAPA ACAROLÓGICO NACIONAL</a:t>
            </a:r>
          </a:p>
          <a:p>
            <a:pPr>
              <a:buNone/>
            </a:pPr>
            <a:r>
              <a:rPr lang="es-ES" dirty="0" smtClean="0"/>
              <a:t> </a:t>
            </a:r>
          </a:p>
          <a:p>
            <a:pPr>
              <a:buNone/>
            </a:pPr>
            <a:r>
              <a:rPr lang="es-ES" dirty="0" smtClean="0"/>
              <a:t>    En noviembre del 2024 se comienza la recogida de muestras y la selección de pacientes de las diferentes áreas de estudio.</a:t>
            </a:r>
          </a:p>
          <a:p>
            <a:pPr>
              <a:buNone/>
            </a:pPr>
            <a:r>
              <a:rPr lang="es-ES" dirty="0" smtClean="0"/>
              <a:t>   Investigador principal : Dr. Francisco Moreno</a:t>
            </a:r>
          </a:p>
          <a:p>
            <a:pPr>
              <a:buNone/>
            </a:pPr>
            <a:r>
              <a:rPr lang="es-ES" dirty="0" smtClean="0"/>
              <a:t> </a:t>
            </a:r>
          </a:p>
          <a:p>
            <a:endParaRPr lang="es-ES" dirty="0"/>
          </a:p>
        </p:txBody>
      </p:sp>
      <p:sp>
        <p:nvSpPr>
          <p:cNvPr id="3" name="2 Título"/>
          <p:cNvSpPr>
            <a:spLocks noGrp="1"/>
          </p:cNvSpPr>
          <p:nvPr>
            <p:ph type="title"/>
          </p:nvPr>
        </p:nvSpPr>
        <p:spPr/>
        <p:txBody>
          <a:bodyPr/>
          <a:lstStyle/>
          <a:p>
            <a:r>
              <a:rPr lang="es-ES" dirty="0" smtClean="0"/>
              <a:t>GRUPOS DE ESPECIAL INTERÉS</a:t>
            </a:r>
            <a:endParaRPr lang="es-E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a:bodyPr>
          <a:lstStyle/>
          <a:p>
            <a:r>
              <a:rPr lang="es-ES" dirty="0" smtClean="0"/>
              <a:t>Introducir el laboratorio de </a:t>
            </a:r>
            <a:r>
              <a:rPr lang="es-ES" dirty="0" err="1" smtClean="0"/>
              <a:t>aerobiología</a:t>
            </a:r>
            <a:r>
              <a:rPr lang="es-ES" dirty="0" smtClean="0"/>
              <a:t> clínica en el programa de formación MIR.</a:t>
            </a:r>
          </a:p>
          <a:p>
            <a:r>
              <a:rPr lang="es-ES" dirty="0" smtClean="0"/>
              <a:t>Crear unidades acreditadas de </a:t>
            </a:r>
            <a:r>
              <a:rPr lang="es-ES" dirty="0" err="1" smtClean="0"/>
              <a:t>Aerobiología</a:t>
            </a:r>
            <a:r>
              <a:rPr lang="es-ES" dirty="0" smtClean="0"/>
              <a:t> clínica .</a:t>
            </a:r>
          </a:p>
          <a:p>
            <a:r>
              <a:rPr lang="es-ES" dirty="0" smtClean="0"/>
              <a:t>Aprovechar el plan estratégico de Salud y Medioambiente 2022-2026, para solicitar ayudas para el mantenimiento de la red de captadores.</a:t>
            </a:r>
          </a:p>
          <a:p>
            <a:r>
              <a:rPr lang="es-ES" dirty="0" smtClean="0"/>
              <a:t>Incluir en la página web colaboraciones con otras web.</a:t>
            </a:r>
            <a:endParaRPr lang="es-ES" dirty="0"/>
          </a:p>
        </p:txBody>
      </p:sp>
      <p:sp>
        <p:nvSpPr>
          <p:cNvPr id="3" name="2 Título"/>
          <p:cNvSpPr>
            <a:spLocks noGrp="1"/>
          </p:cNvSpPr>
          <p:nvPr>
            <p:ph type="title"/>
          </p:nvPr>
        </p:nvSpPr>
        <p:spPr/>
        <p:txBody>
          <a:bodyPr/>
          <a:lstStyle/>
          <a:p>
            <a:r>
              <a:rPr lang="es-ES" dirty="0" smtClean="0"/>
              <a:t>Proyectos a futuro</a:t>
            </a:r>
            <a:endParaRPr lang="es-E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ig1color"/>
          <p:cNvPicPr>
            <a:picLocks noChangeAspect="1" noChangeArrowheads="1"/>
          </p:cNvPicPr>
          <p:nvPr/>
        </p:nvPicPr>
        <p:blipFill>
          <a:blip r:embed="rId2" cstate="print"/>
          <a:srcRect/>
          <a:stretch>
            <a:fillRect/>
          </a:stretch>
        </p:blipFill>
        <p:spPr bwMode="auto">
          <a:xfrm>
            <a:off x="0" y="0"/>
            <a:ext cx="7848872" cy="5715000"/>
          </a:xfrm>
          <a:prstGeom prst="rect">
            <a:avLst/>
          </a:prstGeom>
          <a:noFill/>
        </p:spPr>
      </p:pic>
      <p:sp>
        <p:nvSpPr>
          <p:cNvPr id="2" name="1 Título"/>
          <p:cNvSpPr>
            <a:spLocks noGrp="1"/>
          </p:cNvSpPr>
          <p:nvPr>
            <p:ph type="ctrTitle"/>
          </p:nvPr>
        </p:nvSpPr>
        <p:spPr>
          <a:xfrm>
            <a:off x="357158" y="3631412"/>
            <a:ext cx="6500858" cy="637462"/>
          </a:xfrm>
          <a:solidFill>
            <a:schemeClr val="bg1"/>
          </a:solidFill>
        </p:spPr>
        <p:txBody>
          <a:bodyPr>
            <a:normAutofit/>
          </a:bodyPr>
          <a:lstStyle/>
          <a:p>
            <a:r>
              <a:rPr lang="es-ES" sz="3200" dirty="0" smtClean="0"/>
              <a:t>MUCHAS GRACIAS </a:t>
            </a:r>
            <a:endParaRPr lang="es-ES" sz="32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3700</TotalTime>
  <Words>1710</Words>
  <Application>Microsoft Office PowerPoint</Application>
  <PresentationFormat>Presentación en pantalla (16:10)</PresentationFormat>
  <Paragraphs>215</Paragraphs>
  <Slides>38</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38</vt:i4>
      </vt:variant>
    </vt:vector>
  </HeadingPairs>
  <TitlesOfParts>
    <vt:vector size="40" baseType="lpstr">
      <vt:lpstr>Concurrencia</vt:lpstr>
      <vt:lpstr>Diapositiva</vt:lpstr>
      <vt:lpstr>ACTIVIDAD COMITÉ DE AEROBIOLOGIA 2023-2024</vt:lpstr>
      <vt:lpstr>COMITÉ DE AEROBIOLOGÍA CLÍNICA </vt:lpstr>
      <vt:lpstr>Diapositiva 3</vt:lpstr>
      <vt:lpstr>Consultas y Gestiones</vt:lpstr>
      <vt:lpstr>Redes de nueva incorporación</vt:lpstr>
      <vt:lpstr>Diapositiva 6</vt:lpstr>
      <vt:lpstr>Diapositiva 7</vt:lpstr>
      <vt:lpstr>Rueda de prensa</vt:lpstr>
      <vt:lpstr>Redes sociales</vt:lpstr>
      <vt:lpstr>Actividad de la página</vt:lpstr>
      <vt:lpstr>Actividad de la página</vt:lpstr>
      <vt:lpstr>Gastos</vt:lpstr>
      <vt:lpstr>Redes Sociales y bloc de SEAIC</vt:lpstr>
      <vt:lpstr>REVISIÓN DE BECAS</vt:lpstr>
      <vt:lpstr>REVISORES DEL JIACI </vt:lpstr>
      <vt:lpstr>Tesis Doctorales</vt:lpstr>
      <vt:lpstr>Participación en congresos</vt:lpstr>
      <vt:lpstr>Diapositiva 18</vt:lpstr>
      <vt:lpstr>Comunicaciones en congresos</vt:lpstr>
      <vt:lpstr>Comunicaciones en congresos</vt:lpstr>
      <vt:lpstr>Publicaciones en Revistas</vt:lpstr>
      <vt:lpstr>Revistas</vt:lpstr>
      <vt:lpstr>Alergia medioambiente y cambio climático ( Grupo de trabajo) </vt:lpstr>
      <vt:lpstr>Comunicaciones</vt:lpstr>
      <vt:lpstr>Comunicaciones</vt:lpstr>
      <vt:lpstr>Comunicaciones</vt:lpstr>
      <vt:lpstr>Comunicaciones</vt:lpstr>
      <vt:lpstr>Meritos y reconocimientos</vt:lpstr>
      <vt:lpstr>Jornadas Botanicas</vt:lpstr>
      <vt:lpstr>Taller permanente en ALERGOSUR</vt:lpstr>
      <vt:lpstr>Curso avanzado de Palinología</vt:lpstr>
      <vt:lpstr>Colaboración con otras redes</vt:lpstr>
      <vt:lpstr>Trabajos en marcha</vt:lpstr>
      <vt:lpstr>Diapositiva 34</vt:lpstr>
      <vt:lpstr>Diapositiva 35</vt:lpstr>
      <vt:lpstr>GRUPOS DE ESPECIAL INTERÉS</vt:lpstr>
      <vt:lpstr>Proyectos a futuro</vt:lpstr>
      <vt:lpstr>MUCHAS GRACIAS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ACTIVIDAD COMITÉ DE AEROBIOLOGIA 2020-2021</dc:title>
  <dc:creator>Angel Moral de Gregorio</dc:creator>
  <cp:lastModifiedBy>Juan</cp:lastModifiedBy>
  <cp:revision>149</cp:revision>
  <dcterms:created xsi:type="dcterms:W3CDTF">2021-06-09T22:50:54Z</dcterms:created>
  <dcterms:modified xsi:type="dcterms:W3CDTF">2024-11-05T11:30:24Z</dcterms:modified>
</cp:coreProperties>
</file>