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65" r:id="rId3"/>
    <p:sldId id="264" r:id="rId4"/>
    <p:sldId id="286" r:id="rId5"/>
    <p:sldId id="287" r:id="rId6"/>
    <p:sldId id="276" r:id="rId7"/>
    <p:sldId id="284" r:id="rId8"/>
    <p:sldId id="266" r:id="rId9"/>
    <p:sldId id="267" r:id="rId10"/>
    <p:sldId id="283" r:id="rId11"/>
    <p:sldId id="279" r:id="rId12"/>
    <p:sldId id="270" r:id="rId13"/>
    <p:sldId id="274" r:id="rId14"/>
    <p:sldId id="272" r:id="rId15"/>
    <p:sldId id="271" r:id="rId16"/>
    <p:sldId id="273" r:id="rId17"/>
    <p:sldId id="275" r:id="rId18"/>
    <p:sldId id="280" r:id="rId19"/>
    <p:sldId id="281" r:id="rId20"/>
    <p:sldId id="288" r:id="rId21"/>
    <p:sldId id="277" r:id="rId22"/>
    <p:sldId id="269" r:id="rId23"/>
    <p:sldId id="282" r:id="rId24"/>
    <p:sldId id="290" r:id="rId25"/>
    <p:sldId id="291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7059" autoAdjust="0"/>
  </p:normalViewPr>
  <p:slideViewPr>
    <p:cSldViewPr>
      <p:cViewPr>
        <p:scale>
          <a:sx n="62" d="100"/>
          <a:sy n="62" d="100"/>
        </p:scale>
        <p:origin x="-1396" y="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FFF78-BC4E-485F-85CC-AC54671F9A0F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F5F6D-5DF8-4D23-AA12-BEECC7385BE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F5F6D-5DF8-4D23-AA12-BEECC7385BE1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A653FC-F0DA-402C-ABEA-66B7C0448E4A}" type="datetimeFigureOut">
              <a:rPr lang="es-ES" smtClean="0"/>
              <a:pPr/>
              <a:t>29/10/2023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F3ACE28-4487-420E-8BA1-86C7A982BC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1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564" y="-17530"/>
            <a:ext cx="7848872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71604" y="3286124"/>
            <a:ext cx="7072362" cy="169364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s-ES" sz="3200" dirty="0"/>
              <a:t>ACTIVIDAD COMITÉ </a:t>
            </a:r>
            <a:r>
              <a:rPr lang="es-ES" sz="3200" dirty="0" smtClean="0"/>
              <a:t>DE AEROBIOLOGIA 2022-2023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                Patrocinador: INMUNOTEK</a:t>
            </a:r>
          </a:p>
          <a:p>
            <a:r>
              <a:rPr lang="es-ES" dirty="0" smtClean="0">
                <a:solidFill>
                  <a:schemeClr val="accent2"/>
                </a:solidFill>
              </a:rPr>
              <a:t>Presidente: Dr. Juan José Zapata </a:t>
            </a:r>
            <a:r>
              <a:rPr lang="es-ES" dirty="0" err="1" smtClean="0">
                <a:solidFill>
                  <a:schemeClr val="accent2"/>
                </a:solidFill>
              </a:rPr>
              <a:t>Yébenes</a:t>
            </a:r>
            <a:endParaRPr lang="es-ES" dirty="0" smtClean="0">
              <a:solidFill>
                <a:schemeClr val="accent2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Secretaria: Dra. Cristina De Castro Gómez</a:t>
            </a:r>
          </a:p>
          <a:p>
            <a:r>
              <a:rPr lang="es-ES" dirty="0" smtClean="0">
                <a:solidFill>
                  <a:schemeClr val="accent2"/>
                </a:solidFill>
              </a:rPr>
              <a:t>Vicepresidenta: Dra. Alicia López Guerrero (Responsable de comunicación en el Blog del Comité).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COMITÉ DE AEROBIOLOGÍA CLÍNICA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71 Rectángulo"/>
          <p:cNvSpPr/>
          <p:nvPr/>
        </p:nvSpPr>
        <p:spPr>
          <a:xfrm>
            <a:off x="6228184" y="587727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7" name="126 Rectángulo"/>
          <p:cNvSpPr/>
          <p:nvPr/>
        </p:nvSpPr>
        <p:spPr>
          <a:xfrm>
            <a:off x="2195736" y="188640"/>
            <a:ext cx="410445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b="1" dirty="0">
                <a:latin typeface="Arial Black" pitchFamily="34" charset="0"/>
              </a:rPr>
              <a:t>RED CAPTADORES SEAIC 2020</a:t>
            </a:r>
          </a:p>
          <a:p>
            <a:r>
              <a:rPr lang="es-ES" b="1" dirty="0">
                <a:latin typeface="Arial Black" pitchFamily="34" charset="0"/>
              </a:rPr>
              <a:t>(60 estaciones aerobiológicas)</a:t>
            </a:r>
          </a:p>
        </p:txBody>
      </p:sp>
      <p:sp>
        <p:nvSpPr>
          <p:cNvPr id="71" name="70 Rectángulo"/>
          <p:cNvSpPr/>
          <p:nvPr/>
        </p:nvSpPr>
        <p:spPr>
          <a:xfrm>
            <a:off x="1619672" y="116632"/>
            <a:ext cx="417646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Arial Black" pitchFamily="34" charset="0"/>
              </a:rPr>
              <a:t>RED CAPTADORES SEAIC 2020 </a:t>
            </a:r>
          </a:p>
          <a:p>
            <a:r>
              <a:rPr lang="es-ES" b="1" dirty="0">
                <a:latin typeface="Arial Black" pitchFamily="34" charset="0"/>
              </a:rPr>
              <a:t>(62 estaciones aerobiológicas)</a:t>
            </a:r>
          </a:p>
        </p:txBody>
      </p:sp>
      <p:grpSp>
        <p:nvGrpSpPr>
          <p:cNvPr id="2" name="75 Grupo"/>
          <p:cNvGrpSpPr/>
          <p:nvPr/>
        </p:nvGrpSpPr>
        <p:grpSpPr>
          <a:xfrm>
            <a:off x="-36512" y="0"/>
            <a:ext cx="9180512" cy="6885384"/>
            <a:chOff x="-36512" y="0"/>
            <a:chExt cx="9180512" cy="6885384"/>
          </a:xfrm>
        </p:grpSpPr>
        <p:grpSp>
          <p:nvGrpSpPr>
            <p:cNvPr id="15" name="74 Grupo"/>
            <p:cNvGrpSpPr/>
            <p:nvPr/>
          </p:nvGrpSpPr>
          <p:grpSpPr>
            <a:xfrm>
              <a:off x="-36512" y="0"/>
              <a:ext cx="9180512" cy="6885384"/>
              <a:chOff x="-36512" y="0"/>
              <a:chExt cx="9180512" cy="6885384"/>
            </a:xfrm>
          </p:grpSpPr>
          <p:grpSp>
            <p:nvGrpSpPr>
              <p:cNvPr id="34" name="72 Grupo"/>
              <p:cNvGrpSpPr/>
              <p:nvPr/>
            </p:nvGrpSpPr>
            <p:grpSpPr>
              <a:xfrm>
                <a:off x="-36512" y="0"/>
                <a:ext cx="9180512" cy="6885384"/>
                <a:chOff x="-36512" y="0"/>
                <a:chExt cx="9180512" cy="6885384"/>
              </a:xfrm>
            </p:grpSpPr>
            <p:grpSp>
              <p:nvGrpSpPr>
                <p:cNvPr id="47" name="145 Grupo"/>
                <p:cNvGrpSpPr/>
                <p:nvPr/>
              </p:nvGrpSpPr>
              <p:grpSpPr>
                <a:xfrm>
                  <a:off x="-36512" y="0"/>
                  <a:ext cx="9180512" cy="6885384"/>
                  <a:chOff x="35496" y="0"/>
                  <a:chExt cx="9180512" cy="6885384"/>
                </a:xfrm>
              </p:grpSpPr>
              <p:grpSp>
                <p:nvGrpSpPr>
                  <p:cNvPr id="48" name="144 Grupo"/>
                  <p:cNvGrpSpPr/>
                  <p:nvPr/>
                </p:nvGrpSpPr>
                <p:grpSpPr>
                  <a:xfrm>
                    <a:off x="35496" y="0"/>
                    <a:ext cx="9180512" cy="6885384"/>
                    <a:chOff x="35496" y="0"/>
                    <a:chExt cx="9180512" cy="6885384"/>
                  </a:xfrm>
                </p:grpSpPr>
                <p:pic>
                  <p:nvPicPr>
                    <p:cNvPr id="3" name="Picture 2" descr="http://desfaziendoentuertos.prepress.es/wp-content/uploads/2009/09/Mapa-Provincias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5496" y="0"/>
                      <a:ext cx="9180512" cy="68853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6" name="5 Triángulo isósceles"/>
                    <p:cNvSpPr/>
                    <p:nvPr/>
                  </p:nvSpPr>
                  <p:spPr>
                    <a:xfrm>
                      <a:off x="3419872" y="1434480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7" name="6 Triángulo isósceles"/>
                    <p:cNvSpPr/>
                    <p:nvPr/>
                  </p:nvSpPr>
                  <p:spPr>
                    <a:xfrm>
                      <a:off x="3851921" y="1412776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8" name="7 Triángulo isósceles"/>
                    <p:cNvSpPr/>
                    <p:nvPr/>
                  </p:nvSpPr>
                  <p:spPr>
                    <a:xfrm>
                      <a:off x="3851921" y="2492896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9" name="8 Triángulo isósceles"/>
                    <p:cNvSpPr/>
                    <p:nvPr/>
                  </p:nvSpPr>
                  <p:spPr>
                    <a:xfrm>
                      <a:off x="4355976" y="1749896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0" name="9 Triángulo isósceles"/>
                    <p:cNvSpPr/>
                    <p:nvPr/>
                  </p:nvSpPr>
                  <p:spPr>
                    <a:xfrm>
                      <a:off x="4860032" y="1656184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1" name="10 Triángulo isósceles"/>
                    <p:cNvSpPr/>
                    <p:nvPr/>
                  </p:nvSpPr>
                  <p:spPr>
                    <a:xfrm>
                      <a:off x="5220072" y="108012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99CC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2" name="11 Triángulo isósceles"/>
                    <p:cNvSpPr/>
                    <p:nvPr/>
                  </p:nvSpPr>
                  <p:spPr>
                    <a:xfrm>
                      <a:off x="5508104" y="108012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99CC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" name="12 Triángulo isósceles"/>
                    <p:cNvSpPr/>
                    <p:nvPr/>
                  </p:nvSpPr>
                  <p:spPr>
                    <a:xfrm>
                      <a:off x="5292080" y="1368152"/>
                      <a:ext cx="288032" cy="194320"/>
                    </a:xfrm>
                    <a:prstGeom prst="triangle">
                      <a:avLst/>
                    </a:prstGeom>
                    <a:solidFill>
                      <a:srgbClr val="FF99CC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4" name="13 Triángulo isósceles"/>
                    <p:cNvSpPr/>
                    <p:nvPr/>
                  </p:nvSpPr>
                  <p:spPr>
                    <a:xfrm>
                      <a:off x="5292080" y="1650504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6" name="15 Triángulo isósceles"/>
                    <p:cNvSpPr/>
                    <p:nvPr/>
                  </p:nvSpPr>
                  <p:spPr>
                    <a:xfrm>
                      <a:off x="7020272" y="1872208"/>
                      <a:ext cx="288032" cy="194320"/>
                    </a:xfrm>
                    <a:prstGeom prst="triangle">
                      <a:avLst/>
                    </a:prstGeom>
                    <a:solidFill>
                      <a:srgbClr val="92D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7" name="16 Triángulo isósceles"/>
                    <p:cNvSpPr/>
                    <p:nvPr/>
                  </p:nvSpPr>
                  <p:spPr>
                    <a:xfrm>
                      <a:off x="7452320" y="2253952"/>
                      <a:ext cx="288032" cy="194320"/>
                    </a:xfrm>
                    <a:prstGeom prst="triangle">
                      <a:avLst/>
                    </a:prstGeom>
                    <a:solidFill>
                      <a:srgbClr val="92D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8" name="17 Triángulo isósceles"/>
                    <p:cNvSpPr/>
                    <p:nvPr/>
                  </p:nvSpPr>
                  <p:spPr>
                    <a:xfrm>
                      <a:off x="7884368" y="1800200"/>
                      <a:ext cx="288032" cy="194320"/>
                    </a:xfrm>
                    <a:prstGeom prst="triangle">
                      <a:avLst/>
                    </a:prstGeom>
                    <a:solidFill>
                      <a:srgbClr val="92D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9" name="18 Triángulo isósceles"/>
                    <p:cNvSpPr/>
                    <p:nvPr/>
                  </p:nvSpPr>
                  <p:spPr>
                    <a:xfrm>
                      <a:off x="7668344" y="2160240"/>
                      <a:ext cx="288032" cy="194320"/>
                    </a:xfrm>
                    <a:prstGeom prst="triangle">
                      <a:avLst/>
                    </a:prstGeom>
                    <a:solidFill>
                      <a:srgbClr val="92D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0" name="19 Triángulo isósceles"/>
                    <p:cNvSpPr/>
                    <p:nvPr/>
                  </p:nvSpPr>
                  <p:spPr>
                    <a:xfrm>
                      <a:off x="4211960" y="2181944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1" name="20 Triángulo isósceles"/>
                    <p:cNvSpPr/>
                    <p:nvPr/>
                  </p:nvSpPr>
                  <p:spPr>
                    <a:xfrm>
                      <a:off x="4644008" y="2469976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2" name="21 Triángulo isósceles"/>
                    <p:cNvSpPr/>
                    <p:nvPr/>
                  </p:nvSpPr>
                  <p:spPr>
                    <a:xfrm>
                      <a:off x="4283968" y="2830016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3" name="22 Triángulo isósceles"/>
                    <p:cNvSpPr/>
                    <p:nvPr/>
                  </p:nvSpPr>
                  <p:spPr>
                    <a:xfrm>
                      <a:off x="3635897" y="2730624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4" name="23 Triángulo isósceles"/>
                    <p:cNvSpPr/>
                    <p:nvPr/>
                  </p:nvSpPr>
                  <p:spPr>
                    <a:xfrm>
                      <a:off x="3563888" y="3356992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5" name="24 Triángulo isósceles"/>
                    <p:cNvSpPr/>
                    <p:nvPr/>
                  </p:nvSpPr>
                  <p:spPr>
                    <a:xfrm>
                      <a:off x="3491880" y="403244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6" name="25 Triángulo isósceles"/>
                    <p:cNvSpPr/>
                    <p:nvPr/>
                  </p:nvSpPr>
                  <p:spPr>
                    <a:xfrm>
                      <a:off x="5220072" y="2132856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7" name="26 Triángulo isósceles"/>
                    <p:cNvSpPr/>
                    <p:nvPr/>
                  </p:nvSpPr>
                  <p:spPr>
                    <a:xfrm>
                      <a:off x="5220072" y="268600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99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8" name="27 Triángulo isósceles"/>
                    <p:cNvSpPr/>
                    <p:nvPr/>
                  </p:nvSpPr>
                  <p:spPr>
                    <a:xfrm>
                      <a:off x="4752529" y="278092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29" name="28 Triángulo isósceles"/>
                    <p:cNvSpPr/>
                    <p:nvPr/>
                  </p:nvSpPr>
                  <p:spPr>
                    <a:xfrm>
                      <a:off x="6876256" y="2592288"/>
                      <a:ext cx="288032" cy="194320"/>
                    </a:xfrm>
                    <a:prstGeom prst="triangle">
                      <a:avLst/>
                    </a:prstGeom>
                    <a:solidFill>
                      <a:srgbClr val="92D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30" name="29 Triángulo isósceles"/>
                    <p:cNvSpPr/>
                    <p:nvPr/>
                  </p:nvSpPr>
                  <p:spPr>
                    <a:xfrm>
                      <a:off x="6156176" y="2830016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31" name="30 Triángulo isósceles"/>
                    <p:cNvSpPr/>
                    <p:nvPr/>
                  </p:nvSpPr>
                  <p:spPr>
                    <a:xfrm>
                      <a:off x="5508104" y="331236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99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32" name="31 Triángulo isósceles"/>
                    <p:cNvSpPr/>
                    <p:nvPr/>
                  </p:nvSpPr>
                  <p:spPr>
                    <a:xfrm>
                      <a:off x="4644008" y="3284984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33" name="32 Triángulo isósceles"/>
                    <p:cNvSpPr/>
                    <p:nvPr/>
                  </p:nvSpPr>
                  <p:spPr>
                    <a:xfrm>
                      <a:off x="4644009" y="386104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/>
                    </a:p>
                  </p:txBody>
                </p:sp>
                <p:sp>
                  <p:nvSpPr>
                    <p:cNvPr id="35" name="34 Triángulo isósceles"/>
                    <p:cNvSpPr/>
                    <p:nvPr/>
                  </p:nvSpPr>
                  <p:spPr>
                    <a:xfrm>
                      <a:off x="6444208" y="311804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36" name="35 Triángulo isósceles"/>
                    <p:cNvSpPr/>
                    <p:nvPr/>
                  </p:nvSpPr>
                  <p:spPr>
                    <a:xfrm>
                      <a:off x="6228184" y="3717032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37" name="36 Triángulo isósceles"/>
                    <p:cNvSpPr/>
                    <p:nvPr/>
                  </p:nvSpPr>
                  <p:spPr>
                    <a:xfrm>
                      <a:off x="6228184" y="4270176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38" name="37 Triángulo isósceles"/>
                    <p:cNvSpPr/>
                    <p:nvPr/>
                  </p:nvSpPr>
                  <p:spPr>
                    <a:xfrm>
                      <a:off x="5724128" y="4486200"/>
                      <a:ext cx="288032" cy="194320"/>
                    </a:xfrm>
                    <a:prstGeom prst="triangle">
                      <a:avLst/>
                    </a:prstGeom>
                    <a:solidFill>
                      <a:srgbClr val="008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39" name="38 Triángulo isósceles"/>
                    <p:cNvSpPr/>
                    <p:nvPr/>
                  </p:nvSpPr>
                  <p:spPr>
                    <a:xfrm>
                      <a:off x="5940152" y="4653136"/>
                      <a:ext cx="288032" cy="194320"/>
                    </a:xfrm>
                    <a:prstGeom prst="triangle">
                      <a:avLst/>
                    </a:prstGeom>
                    <a:solidFill>
                      <a:srgbClr val="008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40" name="39 Triángulo isósceles"/>
                    <p:cNvSpPr/>
                    <p:nvPr/>
                  </p:nvSpPr>
                  <p:spPr>
                    <a:xfrm>
                      <a:off x="3707904" y="491824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41" name="40 Triángulo isósceles"/>
                    <p:cNvSpPr/>
                    <p:nvPr/>
                  </p:nvSpPr>
                  <p:spPr>
                    <a:xfrm>
                      <a:off x="3995936" y="491824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42" name="41 Triángulo isósceles"/>
                    <p:cNvSpPr/>
                    <p:nvPr/>
                  </p:nvSpPr>
                  <p:spPr>
                    <a:xfrm>
                      <a:off x="5004048" y="448620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43" name="42 Triángulo isósceles"/>
                    <p:cNvSpPr/>
                    <p:nvPr/>
                  </p:nvSpPr>
                  <p:spPr>
                    <a:xfrm>
                      <a:off x="5364088" y="5134272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44" name="43 Triángulo isósceles"/>
                    <p:cNvSpPr/>
                    <p:nvPr/>
                  </p:nvSpPr>
                  <p:spPr>
                    <a:xfrm>
                      <a:off x="1259632" y="6430416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45" name="44 Triángulo isósceles"/>
                    <p:cNvSpPr/>
                    <p:nvPr/>
                  </p:nvSpPr>
                  <p:spPr>
                    <a:xfrm>
                      <a:off x="6444208" y="1650504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46" name="45 Triángulo isósceles"/>
                    <p:cNvSpPr/>
                    <p:nvPr/>
                  </p:nvSpPr>
                  <p:spPr>
                    <a:xfrm>
                      <a:off x="3275856" y="491824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50" name="49 Triángulo isósceles"/>
                    <p:cNvSpPr/>
                    <p:nvPr/>
                  </p:nvSpPr>
                  <p:spPr>
                    <a:xfrm>
                      <a:off x="6372200" y="414908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51" name="50 Triángulo isósceles"/>
                    <p:cNvSpPr/>
                    <p:nvPr/>
                  </p:nvSpPr>
                  <p:spPr>
                    <a:xfrm>
                      <a:off x="6444208" y="3573016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53" name="52 Triángulo isósceles"/>
                    <p:cNvSpPr/>
                    <p:nvPr/>
                  </p:nvSpPr>
                  <p:spPr>
                    <a:xfrm>
                      <a:off x="4788024" y="2946648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54" name="53 Triángulo isósceles"/>
                    <p:cNvSpPr/>
                    <p:nvPr/>
                  </p:nvSpPr>
                  <p:spPr>
                    <a:xfrm>
                      <a:off x="3707904" y="2060848"/>
                      <a:ext cx="288032" cy="194320"/>
                    </a:xfrm>
                    <a:prstGeom prst="triangle">
                      <a:avLst/>
                    </a:prstGeom>
                    <a:solidFill>
                      <a:srgbClr val="0000FF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</p:grpSp>
              <p:grpSp>
                <p:nvGrpSpPr>
                  <p:cNvPr id="49" name="143 Grupo"/>
                  <p:cNvGrpSpPr/>
                  <p:nvPr/>
                </p:nvGrpSpPr>
                <p:grpSpPr>
                  <a:xfrm>
                    <a:off x="755576" y="908720"/>
                    <a:ext cx="7488832" cy="5184576"/>
                    <a:chOff x="755576" y="908720"/>
                    <a:chExt cx="7488832" cy="5184576"/>
                  </a:xfrm>
                </p:grpSpPr>
                <p:sp>
                  <p:nvSpPr>
                    <p:cNvPr id="63" name="62 Triángulo isósceles"/>
                    <p:cNvSpPr/>
                    <p:nvPr/>
                  </p:nvSpPr>
                  <p:spPr>
                    <a:xfrm>
                      <a:off x="4355976" y="4365104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23" name="122 Triángulo isósceles"/>
                    <p:cNvSpPr/>
                    <p:nvPr/>
                  </p:nvSpPr>
                  <p:spPr>
                    <a:xfrm>
                      <a:off x="5652120" y="3933056"/>
                      <a:ext cx="288032" cy="194320"/>
                    </a:xfrm>
                    <a:prstGeom prst="triangle">
                      <a:avLst/>
                    </a:prstGeom>
                    <a:solidFill>
                      <a:srgbClr val="FF99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1" name="130 Triángulo isósceles"/>
                    <p:cNvSpPr/>
                    <p:nvPr/>
                  </p:nvSpPr>
                  <p:spPr>
                    <a:xfrm>
                      <a:off x="4283968" y="323468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99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2" name="131 Triángulo isósceles"/>
                    <p:cNvSpPr/>
                    <p:nvPr/>
                  </p:nvSpPr>
                  <p:spPr>
                    <a:xfrm>
                      <a:off x="5796136" y="162880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3" name="132 Triángulo isósceles"/>
                    <p:cNvSpPr/>
                    <p:nvPr/>
                  </p:nvSpPr>
                  <p:spPr>
                    <a:xfrm>
                      <a:off x="2771800" y="90872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5" name="134 Triángulo isósceles"/>
                    <p:cNvSpPr/>
                    <p:nvPr/>
                  </p:nvSpPr>
                  <p:spPr>
                    <a:xfrm>
                      <a:off x="3131840" y="1052736"/>
                      <a:ext cx="216024" cy="216024"/>
                    </a:xfrm>
                    <a:prstGeom prst="triangle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6" name="135 Triángulo isósceles"/>
                    <p:cNvSpPr/>
                    <p:nvPr/>
                  </p:nvSpPr>
                  <p:spPr>
                    <a:xfrm>
                      <a:off x="2555776" y="1556792"/>
                      <a:ext cx="216024" cy="216024"/>
                    </a:xfrm>
                    <a:prstGeom prst="triangle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7" name="136 Triángulo isósceles"/>
                    <p:cNvSpPr/>
                    <p:nvPr/>
                  </p:nvSpPr>
                  <p:spPr>
                    <a:xfrm>
                      <a:off x="3059832" y="1700808"/>
                      <a:ext cx="216024" cy="216024"/>
                    </a:xfrm>
                    <a:prstGeom prst="triangle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8" name="137 Triángulo isósceles"/>
                    <p:cNvSpPr/>
                    <p:nvPr/>
                  </p:nvSpPr>
                  <p:spPr>
                    <a:xfrm>
                      <a:off x="2627784" y="1052736"/>
                      <a:ext cx="216024" cy="216024"/>
                    </a:xfrm>
                    <a:prstGeom prst="triangle">
                      <a:avLst/>
                    </a:prstGeom>
                    <a:solidFill>
                      <a:srgbClr val="FFFF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39" name="138 Triángulo isósceles"/>
                    <p:cNvSpPr/>
                    <p:nvPr/>
                  </p:nvSpPr>
                  <p:spPr>
                    <a:xfrm>
                      <a:off x="7956376" y="3450704"/>
                      <a:ext cx="288032" cy="194320"/>
                    </a:xfrm>
                    <a:prstGeom prst="triangle">
                      <a:avLst/>
                    </a:prstGeom>
                    <a:solidFill>
                      <a:srgbClr val="92D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40" name="139 Triángulo isósceles"/>
                    <p:cNvSpPr/>
                    <p:nvPr/>
                  </p:nvSpPr>
                  <p:spPr>
                    <a:xfrm>
                      <a:off x="755576" y="5898976"/>
                      <a:ext cx="288032" cy="194320"/>
                    </a:xfrm>
                    <a:prstGeom prst="triangle">
                      <a:avLst/>
                    </a:prstGeom>
                    <a:solidFill>
                      <a:srgbClr val="92D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41" name="140 Triángulo isósceles"/>
                    <p:cNvSpPr/>
                    <p:nvPr/>
                  </p:nvSpPr>
                  <p:spPr>
                    <a:xfrm>
                      <a:off x="3779912" y="539492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42" name="141 Triángulo isósceles"/>
                    <p:cNvSpPr/>
                    <p:nvPr/>
                  </p:nvSpPr>
                  <p:spPr>
                    <a:xfrm>
                      <a:off x="4427984" y="5178896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26" name="125 Triángulo isósceles"/>
                    <p:cNvSpPr/>
                    <p:nvPr/>
                  </p:nvSpPr>
                  <p:spPr>
                    <a:xfrm>
                      <a:off x="5004048" y="5034880"/>
                      <a:ext cx="288032" cy="194320"/>
                    </a:xfrm>
                    <a:prstGeom prst="triangle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  <p:sp>
                  <p:nvSpPr>
                    <p:cNvPr id="128" name="127 Triángulo isósceles"/>
                    <p:cNvSpPr/>
                    <p:nvPr/>
                  </p:nvSpPr>
                  <p:spPr>
                    <a:xfrm>
                      <a:off x="5724128" y="1412776"/>
                      <a:ext cx="288032" cy="194320"/>
                    </a:xfrm>
                    <a:prstGeom prst="triangle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s-ES"/>
                    </a:p>
                  </p:txBody>
                </p:sp>
              </p:grpSp>
            </p:grpSp>
            <p:grpSp>
              <p:nvGrpSpPr>
                <p:cNvPr id="52" name="146 Grupo"/>
                <p:cNvGrpSpPr/>
                <p:nvPr/>
              </p:nvGrpSpPr>
              <p:grpSpPr>
                <a:xfrm>
                  <a:off x="6197501" y="4797152"/>
                  <a:ext cx="2838995" cy="1971913"/>
                  <a:chOff x="3646538" y="2249175"/>
                  <a:chExt cx="2838995" cy="1971913"/>
                </a:xfrm>
              </p:grpSpPr>
              <p:pic>
                <p:nvPicPr>
                  <p:cNvPr id="148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3646538" y="2249175"/>
                    <a:ext cx="2838995" cy="197191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49" name="148 Triángulo isósceles"/>
                  <p:cNvSpPr/>
                  <p:nvPr/>
                </p:nvSpPr>
                <p:spPr>
                  <a:xfrm>
                    <a:off x="3749229" y="3356992"/>
                    <a:ext cx="135632" cy="144016"/>
                  </a:xfrm>
                  <a:prstGeom prst="triangle">
                    <a:avLst/>
                  </a:prstGeom>
                  <a:solidFill>
                    <a:srgbClr val="FF99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</p:grpSp>
          </p:grpSp>
          <p:sp>
            <p:nvSpPr>
              <p:cNvPr id="73" name="72 Triángulo isósceles"/>
              <p:cNvSpPr/>
              <p:nvPr/>
            </p:nvSpPr>
            <p:spPr>
              <a:xfrm>
                <a:off x="4572000" y="980728"/>
                <a:ext cx="288032" cy="194320"/>
              </a:xfrm>
              <a:prstGeom prst="triangl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74" name="73 Triángulo isósceles"/>
            <p:cNvSpPr/>
            <p:nvPr/>
          </p:nvSpPr>
          <p:spPr>
            <a:xfrm>
              <a:off x="5004048" y="3717032"/>
              <a:ext cx="288032" cy="194320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7" name="76 Rectángulo"/>
          <p:cNvSpPr/>
          <p:nvPr/>
        </p:nvSpPr>
        <p:spPr>
          <a:xfrm>
            <a:off x="1259632" y="188640"/>
            <a:ext cx="424847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Arial Black" pitchFamily="34" charset="0"/>
              </a:rPr>
              <a:t>RED CAPTADORES SEAIC </a:t>
            </a:r>
            <a:r>
              <a:rPr lang="es-ES" b="1" dirty="0" smtClean="0">
                <a:latin typeface="Arial Black" pitchFamily="34" charset="0"/>
              </a:rPr>
              <a:t>2023 </a:t>
            </a:r>
            <a:endParaRPr lang="es-ES" b="1" dirty="0">
              <a:latin typeface="Arial Black" pitchFamily="34" charset="0"/>
            </a:endParaRPr>
          </a:p>
          <a:p>
            <a:r>
              <a:rPr lang="es-ES" b="1">
                <a:latin typeface="Arial Black" pitchFamily="34" charset="0"/>
              </a:rPr>
              <a:t>(</a:t>
            </a:r>
            <a:r>
              <a:rPr lang="es-ES" b="1" smtClean="0">
                <a:latin typeface="Arial Black" pitchFamily="34" charset="0"/>
              </a:rPr>
              <a:t>61 </a:t>
            </a:r>
            <a:r>
              <a:rPr lang="es-ES" b="1" dirty="0">
                <a:latin typeface="Arial Black" pitchFamily="34" charset="0"/>
              </a:rPr>
              <a:t>estaciones aerobiológicas)</a:t>
            </a:r>
          </a:p>
        </p:txBody>
      </p:sp>
      <p:sp>
        <p:nvSpPr>
          <p:cNvPr id="76" name="75 Triángulo isósceles"/>
          <p:cNvSpPr/>
          <p:nvPr/>
        </p:nvSpPr>
        <p:spPr>
          <a:xfrm>
            <a:off x="5929322" y="2214554"/>
            <a:ext cx="288032" cy="19432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Usuarios : 100.023</a:t>
            </a:r>
          </a:p>
          <a:p>
            <a:r>
              <a:rPr lang="es-ES" dirty="0" smtClean="0"/>
              <a:t>Consultas :219.267</a:t>
            </a:r>
          </a:p>
          <a:p>
            <a:r>
              <a:rPr lang="es-ES" dirty="0" smtClean="0"/>
              <a:t>Duración media:37 segundos</a:t>
            </a:r>
          </a:p>
          <a:p>
            <a:r>
              <a:rPr lang="es-ES" dirty="0" smtClean="0"/>
              <a:t>Mayo-junio</a:t>
            </a:r>
          </a:p>
          <a:p>
            <a:r>
              <a:rPr lang="es-ES" dirty="0" smtClean="0"/>
              <a:t>Países :</a:t>
            </a:r>
          </a:p>
          <a:p>
            <a:pPr>
              <a:buNone/>
            </a:pPr>
            <a:r>
              <a:rPr lang="es-ES" dirty="0" smtClean="0"/>
              <a:t>España:99.898</a:t>
            </a:r>
          </a:p>
          <a:p>
            <a:pPr>
              <a:buNone/>
            </a:pPr>
            <a:r>
              <a:rPr lang="es-ES" dirty="0" smtClean="0"/>
              <a:t>Alemania:1351</a:t>
            </a:r>
          </a:p>
          <a:p>
            <a:pPr>
              <a:buNone/>
            </a:pPr>
            <a:r>
              <a:rPr lang="es-ES" dirty="0" smtClean="0"/>
              <a:t>USA:936</a:t>
            </a:r>
          </a:p>
          <a:p>
            <a:pPr>
              <a:buNone/>
            </a:pPr>
            <a:r>
              <a:rPr lang="es-ES" dirty="0" smtClean="0"/>
              <a:t>China, Chile, México, Francia , UK, Argentina ….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Actividad de </a:t>
            </a:r>
            <a:r>
              <a:rPr lang="es-ES" smtClean="0"/>
              <a:t>la página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00239"/>
            <a:ext cx="8229600" cy="3143273"/>
          </a:xfrm>
        </p:spPr>
        <p:txBody>
          <a:bodyPr/>
          <a:lstStyle/>
          <a:p>
            <a:r>
              <a:rPr lang="es-ES" dirty="0" smtClean="0"/>
              <a:t>Sexos : 48.1 Hombres – 51.9 Mujeres</a:t>
            </a:r>
          </a:p>
          <a:p>
            <a:r>
              <a:rPr lang="es-ES" dirty="0" smtClean="0"/>
              <a:t>Edades :</a:t>
            </a:r>
          </a:p>
          <a:p>
            <a:pPr>
              <a:buNone/>
            </a:pPr>
            <a:r>
              <a:rPr lang="es-ES" dirty="0" smtClean="0"/>
              <a:t>                45- 54 años 30%</a:t>
            </a:r>
          </a:p>
          <a:p>
            <a:pPr>
              <a:buNone/>
            </a:pPr>
            <a:r>
              <a:rPr lang="es-ES" dirty="0" smtClean="0"/>
              <a:t>                25-64 años 20-30%</a:t>
            </a:r>
          </a:p>
          <a:p>
            <a:pPr>
              <a:buNone/>
            </a:pPr>
            <a:r>
              <a:rPr lang="es-ES" dirty="0" smtClean="0"/>
              <a:t>                18 a 24 y &gt;65 años : 10% 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Actividad de la página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71677"/>
            <a:ext cx="8229600" cy="3286149"/>
          </a:xfrm>
        </p:spPr>
        <p:txBody>
          <a:bodyPr>
            <a:normAutofit/>
          </a:bodyPr>
          <a:lstStyle/>
          <a:p>
            <a:pPr lvl="0"/>
            <a:r>
              <a:rPr lang="es-ES" dirty="0" smtClean="0">
                <a:solidFill>
                  <a:srgbClr val="002060"/>
                </a:solidFill>
              </a:rPr>
              <a:t>Respuesta a diferentes consultas de pacientes relacionadas con la alergia a pólenes remitidas a la secretaría técnica de la SEAIC.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Renovación del contrato de colaboración con estaciones </a:t>
            </a:r>
            <a:r>
              <a:rPr lang="es-ES" dirty="0" err="1" smtClean="0">
                <a:solidFill>
                  <a:srgbClr val="002060"/>
                </a:solidFill>
              </a:rPr>
              <a:t>aerobiológicas</a:t>
            </a:r>
            <a:r>
              <a:rPr lang="es-ES" dirty="0" smtClean="0">
                <a:solidFill>
                  <a:srgbClr val="002060"/>
                </a:solidFill>
              </a:rPr>
              <a:t>.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Consultas y Gestiones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14489"/>
            <a:ext cx="8229600" cy="3571900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Se ha destinado al pago de la actividad de las estaciones : 68.999’92 €</a:t>
            </a:r>
          </a:p>
          <a:p>
            <a:pPr>
              <a:buNone/>
            </a:pPr>
            <a:r>
              <a:rPr lang="es-ES" dirty="0" smtClean="0"/>
              <a:t>Distribución:</a:t>
            </a:r>
          </a:p>
          <a:p>
            <a:pPr>
              <a:buNone/>
            </a:pPr>
            <a:r>
              <a:rPr lang="es-ES" dirty="0" smtClean="0"/>
              <a:t>Convenio de Castilla y León :10.890€</a:t>
            </a:r>
          </a:p>
          <a:p>
            <a:pPr>
              <a:buNone/>
            </a:pPr>
            <a:r>
              <a:rPr lang="es-ES" dirty="0" smtClean="0"/>
              <a:t>Convenio de Galicia: 4.840€</a:t>
            </a:r>
          </a:p>
          <a:p>
            <a:pPr>
              <a:buNone/>
            </a:pPr>
            <a:r>
              <a:rPr lang="es-ES" dirty="0" smtClean="0"/>
              <a:t>Cada estación según su actividad de 12,9,6,3 meses (1210.60; 908.01; 605.34; 302.67 €)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Gastos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En este momento ya se ha iniciado el proyecto de actualización y nueva versión de la web, que va a significar, no solo un cambio en la imagen del página, sino también un cambio en las prestaciones tanto a nivel de usuario como de investigador.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Dicho proyecto tiene un plazo de ejecución de cuatro meses. 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Presupuesto : 18.000€.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Página polenes.com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s-ES" dirty="0" smtClean="0"/>
              <a:t>    </a:t>
            </a:r>
            <a:r>
              <a:rPr lang="es-ES" dirty="0" smtClean="0">
                <a:solidFill>
                  <a:srgbClr val="002060"/>
                </a:solidFill>
              </a:rPr>
              <a:t>XXIV Jornadas Botánicas Eliseo </a:t>
            </a:r>
            <a:r>
              <a:rPr lang="es-ES" dirty="0" err="1" smtClean="0">
                <a:solidFill>
                  <a:srgbClr val="002060"/>
                </a:solidFill>
              </a:rPr>
              <a:t>Subiza</a:t>
            </a:r>
            <a:r>
              <a:rPr lang="es-ES" dirty="0" smtClean="0">
                <a:solidFill>
                  <a:srgbClr val="002060"/>
                </a:solidFill>
              </a:rPr>
              <a:t>, </a:t>
            </a:r>
            <a:r>
              <a:rPr lang="es-ES" dirty="0" err="1" smtClean="0">
                <a:solidFill>
                  <a:srgbClr val="002060"/>
                </a:solidFill>
              </a:rPr>
              <a:t>Aerobiologia</a:t>
            </a:r>
            <a:r>
              <a:rPr lang="es-ES" dirty="0" smtClean="0">
                <a:solidFill>
                  <a:srgbClr val="002060"/>
                </a:solidFill>
              </a:rPr>
              <a:t> y polinosis. Javier </a:t>
            </a:r>
            <a:r>
              <a:rPr lang="es-ES" dirty="0" err="1" smtClean="0">
                <a:solidFill>
                  <a:srgbClr val="002060"/>
                </a:solidFill>
              </a:rPr>
              <a:t>Subiza</a:t>
            </a:r>
            <a:r>
              <a:rPr lang="es-ES" dirty="0" smtClean="0">
                <a:solidFill>
                  <a:srgbClr val="002060"/>
                </a:solidFill>
              </a:rPr>
              <a:t> garrido - </a:t>
            </a:r>
            <a:r>
              <a:rPr lang="es-ES" dirty="0" err="1" smtClean="0">
                <a:solidFill>
                  <a:srgbClr val="002060"/>
                </a:solidFill>
              </a:rPr>
              <a:t>Lestache</a:t>
            </a:r>
            <a:r>
              <a:rPr lang="es-ES" dirty="0" smtClean="0">
                <a:solidFill>
                  <a:srgbClr val="002060"/>
                </a:solidFill>
              </a:rPr>
              <a:t> (ponente), Ángel Moral (ponente). Patrocinado por laboratorio </a:t>
            </a:r>
            <a:r>
              <a:rPr lang="es-ES" dirty="0" err="1" smtClean="0">
                <a:solidFill>
                  <a:srgbClr val="002060"/>
                </a:solidFill>
              </a:rPr>
              <a:t>Inmunotek</a:t>
            </a:r>
            <a:r>
              <a:rPr lang="es-ES" dirty="0" smtClean="0">
                <a:solidFill>
                  <a:srgbClr val="002060"/>
                </a:solidFill>
              </a:rPr>
              <a:t>.</a:t>
            </a:r>
          </a:p>
          <a:p>
            <a:pPr lvl="0">
              <a:buNone/>
            </a:pPr>
            <a:endParaRPr lang="es-ES" dirty="0" smtClean="0"/>
          </a:p>
          <a:p>
            <a:pPr lvl="0"/>
            <a:endParaRPr lang="es-ES" dirty="0" smtClean="0"/>
          </a:p>
          <a:p>
            <a:pPr lvl="0"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Jornadas Botánicas </a:t>
            </a:r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4" name="3 Marcador de contenido" descr="C:\Users\Juan\Pictures\Jornada-Eliseo-Subiza-2023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4000504"/>
            <a:ext cx="385765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   </a:t>
            </a:r>
            <a:r>
              <a:rPr lang="es-ES" dirty="0" smtClean="0">
                <a:solidFill>
                  <a:srgbClr val="002060"/>
                </a:solidFill>
              </a:rPr>
              <a:t>II Jornadas botánicas y </a:t>
            </a:r>
            <a:r>
              <a:rPr lang="es-ES" dirty="0" err="1" smtClean="0">
                <a:solidFill>
                  <a:srgbClr val="002060"/>
                </a:solidFill>
              </a:rPr>
              <a:t>aerobiológicas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alergosur</a:t>
            </a:r>
            <a:r>
              <a:rPr lang="es-ES" dirty="0" smtClean="0">
                <a:solidFill>
                  <a:srgbClr val="002060"/>
                </a:solidFill>
              </a:rPr>
              <a:t>. Presentación de un proyecto de estudio  </a:t>
            </a:r>
            <a:r>
              <a:rPr lang="es-ES" dirty="0" err="1" smtClean="0">
                <a:solidFill>
                  <a:srgbClr val="002060"/>
                </a:solidFill>
              </a:rPr>
              <a:t>multicentrico</a:t>
            </a:r>
            <a:r>
              <a:rPr lang="es-ES" dirty="0" smtClean="0">
                <a:solidFill>
                  <a:srgbClr val="002060"/>
                </a:solidFill>
              </a:rPr>
              <a:t> a nivel de Andalucía, sobre prevalencia de sensibilidad alérgica. Juan José Zapata </a:t>
            </a:r>
            <a:r>
              <a:rPr lang="es-ES" dirty="0" err="1" smtClean="0">
                <a:solidFill>
                  <a:srgbClr val="002060"/>
                </a:solidFill>
              </a:rPr>
              <a:t>Yébenes</a:t>
            </a:r>
            <a:r>
              <a:rPr lang="es-ES" dirty="0" smtClean="0">
                <a:solidFill>
                  <a:srgbClr val="002060"/>
                </a:solidFill>
              </a:rPr>
              <a:t>.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Jornadas Botánicas</a:t>
            </a:r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13313" name="Picture 1" descr="C:\Users\Juan\Pictures\II jornadas botánicas ALERGOS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229958"/>
            <a:ext cx="3643338" cy="2270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     </a:t>
            </a:r>
            <a:r>
              <a:rPr lang="es-ES" dirty="0" smtClean="0">
                <a:solidFill>
                  <a:srgbClr val="002060"/>
                </a:solidFill>
              </a:rPr>
              <a:t>Cursos Avanzados Palinología realizados en Hospital Virgen del Valle (Toledo), 5 cursos 2022-2023. Ángel Moral de Gregorio (Patrocinado laboratorio </a:t>
            </a:r>
            <a:r>
              <a:rPr lang="es-ES" dirty="0" err="1" smtClean="0">
                <a:solidFill>
                  <a:srgbClr val="002060"/>
                </a:solidFill>
              </a:rPr>
              <a:t>Inmunotek</a:t>
            </a:r>
            <a:r>
              <a:rPr lang="es-ES" dirty="0" smtClean="0">
                <a:solidFill>
                  <a:srgbClr val="002060"/>
                </a:solidFill>
              </a:rPr>
              <a:t>).Profesor Curso Avanzado de Palinología. Hospital Virgen del Valle (Toledo);</a:t>
            </a:r>
          </a:p>
          <a:p>
            <a:pPr lvl="1"/>
            <a:r>
              <a:rPr lang="es-ES" dirty="0" smtClean="0">
                <a:solidFill>
                  <a:srgbClr val="002060"/>
                </a:solidFill>
              </a:rPr>
              <a:t>11, 12, 25 y 26 de noviembre de 2022. 24 horas. 4,6 créditos. Dr. Moral. Profesor Curso Avanzado de Palinología. Hospital Virgen del Valle (Toledo);</a:t>
            </a:r>
          </a:p>
          <a:p>
            <a:pPr lvl="1"/>
            <a:r>
              <a:rPr lang="es-ES" dirty="0" smtClean="0">
                <a:solidFill>
                  <a:srgbClr val="002060"/>
                </a:solidFill>
              </a:rPr>
              <a:t>3, 4, 17 y 18 de marzo de 2023. 24 horas. 4,6 créditos. Profesor Curso Avanzado de Palinología. Hospital Virgen del Valle (</a:t>
            </a:r>
            <a:r>
              <a:rPr lang="es-ES" smtClean="0">
                <a:solidFill>
                  <a:srgbClr val="002060"/>
                </a:solidFill>
              </a:rPr>
              <a:t>Toledo</a:t>
            </a:r>
            <a:r>
              <a:rPr lang="es-ES" smtClean="0">
                <a:solidFill>
                  <a:srgbClr val="002060"/>
                </a:solidFill>
              </a:rPr>
              <a:t>);</a:t>
            </a:r>
            <a:endParaRPr lang="es-ES" dirty="0" smtClean="0">
              <a:solidFill>
                <a:srgbClr val="00206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Curso avanzado de Palinología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s-ES" dirty="0" smtClean="0">
                <a:solidFill>
                  <a:srgbClr val="002060"/>
                </a:solidFill>
              </a:rPr>
              <a:t>Comunicación “En torno al Polen” en IV Curso de Polinosis en la zona</a:t>
            </a:r>
          </a:p>
          <a:p>
            <a:pPr>
              <a:buNone/>
            </a:pPr>
            <a:r>
              <a:rPr lang="es-ES" dirty="0" smtClean="0">
                <a:solidFill>
                  <a:srgbClr val="002060"/>
                </a:solidFill>
              </a:rPr>
              <a:t>      Centro, 3 junio de 2022 (La Granja, Segovia). </a:t>
            </a:r>
            <a:r>
              <a:rPr lang="es-ES" dirty="0" err="1" smtClean="0">
                <a:solidFill>
                  <a:srgbClr val="002060"/>
                </a:solidFill>
              </a:rPr>
              <a:t>Dr</a:t>
            </a:r>
            <a:r>
              <a:rPr lang="es-ES" dirty="0" smtClean="0">
                <a:solidFill>
                  <a:srgbClr val="002060"/>
                </a:solidFill>
              </a:rPr>
              <a:t> Moral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Comunicación “El polen de </a:t>
            </a:r>
            <a:r>
              <a:rPr lang="es-ES" dirty="0" err="1" smtClean="0">
                <a:solidFill>
                  <a:srgbClr val="002060"/>
                </a:solidFill>
              </a:rPr>
              <a:t>Platanus</a:t>
            </a:r>
            <a:r>
              <a:rPr lang="es-ES" dirty="0" smtClean="0">
                <a:solidFill>
                  <a:srgbClr val="002060"/>
                </a:solidFill>
              </a:rPr>
              <a:t> ante el espejo” en V Curso de Polinosis en la zona centro, 15 de abril de 2022 (Chinchón, Madrid). </a:t>
            </a:r>
            <a:r>
              <a:rPr lang="es-ES" dirty="0" err="1" smtClean="0">
                <a:solidFill>
                  <a:srgbClr val="002060"/>
                </a:solidFill>
              </a:rPr>
              <a:t>Dr.Angel</a:t>
            </a:r>
            <a:r>
              <a:rPr lang="es-ES" dirty="0" smtClean="0">
                <a:solidFill>
                  <a:srgbClr val="002060"/>
                </a:solidFill>
              </a:rPr>
              <a:t> Moral.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Comunicación “Cambios en la </a:t>
            </a:r>
            <a:r>
              <a:rPr lang="es-ES" dirty="0" err="1" smtClean="0">
                <a:solidFill>
                  <a:srgbClr val="002060"/>
                </a:solidFill>
              </a:rPr>
              <a:t>Aerobiología</a:t>
            </a:r>
            <a:r>
              <a:rPr lang="es-ES" dirty="0" smtClean="0">
                <a:solidFill>
                  <a:srgbClr val="002060"/>
                </a:solidFill>
              </a:rPr>
              <a:t> de los árboles </a:t>
            </a:r>
            <a:r>
              <a:rPr lang="es-ES" dirty="0" err="1" smtClean="0">
                <a:solidFill>
                  <a:srgbClr val="002060"/>
                </a:solidFill>
              </a:rPr>
              <a:t>alergénicos</a:t>
            </a:r>
            <a:r>
              <a:rPr lang="es-ES" dirty="0" smtClean="0">
                <a:solidFill>
                  <a:srgbClr val="002060"/>
                </a:solidFill>
              </a:rPr>
              <a:t>”, en </a:t>
            </a:r>
            <a:r>
              <a:rPr lang="es-ES" dirty="0" err="1" smtClean="0">
                <a:solidFill>
                  <a:srgbClr val="002060"/>
                </a:solidFill>
              </a:rPr>
              <a:t>AlerMold</a:t>
            </a:r>
            <a:r>
              <a:rPr lang="es-ES" dirty="0" smtClean="0">
                <a:solidFill>
                  <a:srgbClr val="002060"/>
                </a:solidFill>
              </a:rPr>
              <a:t>, 24 junio 2022 (Sevilla). Dr. </a:t>
            </a:r>
            <a:r>
              <a:rPr lang="es-ES" dirty="0" err="1" smtClean="0">
                <a:solidFill>
                  <a:srgbClr val="002060"/>
                </a:solidFill>
              </a:rPr>
              <a:t>Angel</a:t>
            </a:r>
            <a:r>
              <a:rPr lang="es-ES" dirty="0" smtClean="0">
                <a:solidFill>
                  <a:srgbClr val="002060"/>
                </a:solidFill>
              </a:rPr>
              <a:t> Moral. 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Estudio polen de olivo en la Península Ibérica. Colaboración de la Sociedad Portuguesa y Española de Alergología. (Investigador principal). Pendiente publicación Dr. </a:t>
            </a:r>
            <a:r>
              <a:rPr lang="es-ES" dirty="0" err="1" smtClean="0">
                <a:solidFill>
                  <a:srgbClr val="002060"/>
                </a:solidFill>
              </a:rPr>
              <a:t>Angel</a:t>
            </a:r>
            <a:r>
              <a:rPr lang="es-ES" dirty="0" smtClean="0">
                <a:solidFill>
                  <a:srgbClr val="002060"/>
                </a:solidFill>
              </a:rPr>
              <a:t> Moral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Gramíneas, componentes moleculares y cambio climático. Jornadas «Eliseo </a:t>
            </a:r>
            <a:r>
              <a:rPr lang="es-ES" dirty="0" err="1" smtClean="0">
                <a:solidFill>
                  <a:srgbClr val="002060"/>
                </a:solidFill>
              </a:rPr>
              <a:t>Subiza</a:t>
            </a:r>
            <a:r>
              <a:rPr lang="es-ES" dirty="0" smtClean="0">
                <a:solidFill>
                  <a:srgbClr val="002060"/>
                </a:solidFill>
              </a:rPr>
              <a:t>» XXIV edición de la Jornadas de Identificación Botánica «Eliseo </a:t>
            </a:r>
            <a:r>
              <a:rPr lang="es-ES" dirty="0" err="1" smtClean="0">
                <a:solidFill>
                  <a:srgbClr val="002060"/>
                </a:solidFill>
              </a:rPr>
              <a:t>Subiza</a:t>
            </a:r>
            <a:r>
              <a:rPr lang="es-ES" dirty="0" smtClean="0">
                <a:solidFill>
                  <a:srgbClr val="002060"/>
                </a:solidFill>
              </a:rPr>
              <a:t>, 05/2023. 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Calderón Oscar and </a:t>
            </a:r>
            <a:r>
              <a:rPr lang="es-ES" dirty="0" err="1" smtClean="0">
                <a:solidFill>
                  <a:srgbClr val="002060"/>
                </a:solidFill>
              </a:rPr>
              <a:t>Subiza</a:t>
            </a:r>
            <a:r>
              <a:rPr lang="es-ES" dirty="0" smtClean="0">
                <a:solidFill>
                  <a:srgbClr val="002060"/>
                </a:solidFill>
              </a:rPr>
              <a:t> Javier. </a:t>
            </a:r>
            <a:r>
              <a:rPr lang="es-ES" dirty="0" err="1" smtClean="0">
                <a:solidFill>
                  <a:srgbClr val="002060"/>
                </a:solidFill>
              </a:rPr>
              <a:t>Aerobiological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study</a:t>
            </a:r>
            <a:r>
              <a:rPr lang="es-ES" dirty="0" smtClean="0">
                <a:solidFill>
                  <a:srgbClr val="002060"/>
                </a:solidFill>
              </a:rPr>
              <a:t> in Lima, </a:t>
            </a:r>
            <a:r>
              <a:rPr lang="es-ES" dirty="0" err="1" smtClean="0">
                <a:solidFill>
                  <a:srgbClr val="002060"/>
                </a:solidFill>
              </a:rPr>
              <a:t>Peru</a:t>
            </a:r>
            <a:r>
              <a:rPr lang="es-ES" dirty="0" smtClean="0">
                <a:solidFill>
                  <a:srgbClr val="002060"/>
                </a:solidFill>
              </a:rPr>
              <a:t> ¿</a:t>
            </a:r>
            <a:r>
              <a:rPr lang="es-ES" dirty="0" err="1" smtClean="0">
                <a:solidFill>
                  <a:srgbClr val="002060"/>
                </a:solidFill>
              </a:rPr>
              <a:t>Tipuana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tipu</a:t>
            </a:r>
            <a:r>
              <a:rPr lang="es-ES" dirty="0" smtClean="0">
                <a:solidFill>
                  <a:srgbClr val="002060"/>
                </a:solidFill>
              </a:rPr>
              <a:t>, </a:t>
            </a:r>
            <a:r>
              <a:rPr lang="es-ES" dirty="0" err="1" smtClean="0">
                <a:solidFill>
                  <a:srgbClr val="002060"/>
                </a:solidFill>
              </a:rPr>
              <a:t>perhaps</a:t>
            </a:r>
            <a:r>
              <a:rPr lang="es-ES" dirty="0" smtClean="0">
                <a:solidFill>
                  <a:srgbClr val="002060"/>
                </a:solidFill>
              </a:rPr>
              <a:t> a new al </a:t>
            </a:r>
            <a:r>
              <a:rPr lang="es-ES" dirty="0" err="1" smtClean="0">
                <a:solidFill>
                  <a:srgbClr val="002060"/>
                </a:solidFill>
              </a:rPr>
              <a:t>lergen</a:t>
            </a:r>
            <a:r>
              <a:rPr lang="es-ES" dirty="0" smtClean="0">
                <a:solidFill>
                  <a:srgbClr val="002060"/>
                </a:solidFill>
              </a:rPr>
              <a:t>? (TPS) EAACI; </a:t>
            </a:r>
            <a:r>
              <a:rPr lang="es-ES" dirty="0" err="1" smtClean="0">
                <a:solidFill>
                  <a:srgbClr val="002060"/>
                </a:solidFill>
              </a:rPr>
              <a:t>congress</a:t>
            </a:r>
            <a:r>
              <a:rPr lang="es-ES" dirty="0" smtClean="0">
                <a:solidFill>
                  <a:srgbClr val="002060"/>
                </a:solidFill>
              </a:rPr>
              <a:t>, </a:t>
            </a:r>
            <a:r>
              <a:rPr lang="es-ES" dirty="0" err="1" smtClean="0">
                <a:solidFill>
                  <a:srgbClr val="002060"/>
                </a:solidFill>
              </a:rPr>
              <a:t>Hamburg</a:t>
            </a:r>
            <a:r>
              <a:rPr lang="es-ES" dirty="0" smtClean="0">
                <a:solidFill>
                  <a:srgbClr val="002060"/>
                </a:solidFill>
              </a:rPr>
              <a:t>, June 2023. 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Comunicaciones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s-ES" dirty="0" err="1" smtClean="0">
                <a:solidFill>
                  <a:srgbClr val="002060"/>
                </a:solidFill>
              </a:rPr>
              <a:t>Aerobiology</a:t>
            </a:r>
            <a:r>
              <a:rPr lang="es-ES" dirty="0" smtClean="0">
                <a:solidFill>
                  <a:srgbClr val="002060"/>
                </a:solidFill>
              </a:rPr>
              <a:t> of olive </a:t>
            </a:r>
            <a:r>
              <a:rPr lang="es-ES" dirty="0" err="1" smtClean="0">
                <a:solidFill>
                  <a:srgbClr val="002060"/>
                </a:solidFill>
              </a:rPr>
              <a:t>pollen</a:t>
            </a:r>
            <a:r>
              <a:rPr lang="es-ES" dirty="0" smtClean="0">
                <a:solidFill>
                  <a:srgbClr val="002060"/>
                </a:solidFill>
              </a:rPr>
              <a:t> (Olea </a:t>
            </a:r>
            <a:r>
              <a:rPr lang="es-ES" dirty="0" err="1" smtClean="0">
                <a:solidFill>
                  <a:srgbClr val="002060"/>
                </a:solidFill>
              </a:rPr>
              <a:t>europaea</a:t>
            </a:r>
            <a:r>
              <a:rPr lang="es-ES" dirty="0" smtClean="0">
                <a:solidFill>
                  <a:srgbClr val="002060"/>
                </a:solidFill>
              </a:rPr>
              <a:t> L.) in </a:t>
            </a:r>
            <a:r>
              <a:rPr lang="es-ES" dirty="0" err="1" smtClean="0">
                <a:solidFill>
                  <a:srgbClr val="002060"/>
                </a:solidFill>
              </a:rPr>
              <a:t>the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atmosphere</a:t>
            </a:r>
            <a:r>
              <a:rPr lang="es-ES" dirty="0" smtClean="0">
                <a:solidFill>
                  <a:srgbClr val="002060"/>
                </a:solidFill>
              </a:rPr>
              <a:t> of </a:t>
            </a:r>
            <a:r>
              <a:rPr lang="es-ES" dirty="0" err="1" smtClean="0">
                <a:solidFill>
                  <a:srgbClr val="002060"/>
                </a:solidFill>
              </a:rPr>
              <a:t>the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Iberian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Peninsula</a:t>
            </a:r>
            <a:r>
              <a:rPr lang="es-ES" dirty="0" smtClean="0">
                <a:solidFill>
                  <a:srgbClr val="002060"/>
                </a:solidFill>
              </a:rPr>
              <a:t>” en EAACI </a:t>
            </a:r>
            <a:r>
              <a:rPr lang="es-ES" dirty="0" err="1" smtClean="0">
                <a:solidFill>
                  <a:srgbClr val="002060"/>
                </a:solidFill>
              </a:rPr>
              <a:t>Congress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Hybrid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Congress</a:t>
            </a:r>
            <a:r>
              <a:rPr lang="es-ES" dirty="0" smtClean="0">
                <a:solidFill>
                  <a:srgbClr val="002060"/>
                </a:solidFill>
              </a:rPr>
              <a:t> (Academia Europea de </a:t>
            </a:r>
            <a:r>
              <a:rPr lang="es-ES" dirty="0" err="1" smtClean="0">
                <a:solidFill>
                  <a:srgbClr val="002060"/>
                </a:solidFill>
              </a:rPr>
              <a:t>Alergologia</a:t>
            </a:r>
            <a:r>
              <a:rPr lang="es-ES" dirty="0" smtClean="0">
                <a:solidFill>
                  <a:srgbClr val="002060"/>
                </a:solidFill>
              </a:rPr>
              <a:t> e </a:t>
            </a:r>
            <a:r>
              <a:rPr lang="es-ES" dirty="0" err="1" smtClean="0">
                <a:solidFill>
                  <a:srgbClr val="002060"/>
                </a:solidFill>
              </a:rPr>
              <a:t>Inmunologia</a:t>
            </a:r>
            <a:r>
              <a:rPr lang="es-ES" dirty="0" smtClean="0">
                <a:solidFill>
                  <a:srgbClr val="002060"/>
                </a:solidFill>
              </a:rPr>
              <a:t> Clínica). Praga (Chequia). 30 junio -3 Julio 2022. </a:t>
            </a:r>
            <a:r>
              <a:rPr lang="es-ES" dirty="0" err="1" smtClean="0">
                <a:solidFill>
                  <a:srgbClr val="002060"/>
                </a:solidFill>
              </a:rPr>
              <a:t>Dr.Angel</a:t>
            </a:r>
            <a:r>
              <a:rPr lang="es-ES" dirty="0" smtClean="0">
                <a:solidFill>
                  <a:srgbClr val="002060"/>
                </a:solidFill>
              </a:rPr>
              <a:t>  Moral. </a:t>
            </a:r>
          </a:p>
          <a:p>
            <a:pPr lvl="0"/>
            <a:endParaRPr lang="es-ES" dirty="0" smtClean="0">
              <a:solidFill>
                <a:srgbClr val="002060"/>
              </a:solidFill>
            </a:endParaRP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Primer premio Poster titulado “</a:t>
            </a:r>
            <a:r>
              <a:rPr lang="es-ES" dirty="0" err="1" smtClean="0">
                <a:solidFill>
                  <a:srgbClr val="002060"/>
                </a:solidFill>
              </a:rPr>
              <a:t>Aerobiologia</a:t>
            </a:r>
            <a:r>
              <a:rPr lang="es-ES" dirty="0" smtClean="0">
                <a:solidFill>
                  <a:srgbClr val="002060"/>
                </a:solidFill>
              </a:rPr>
              <a:t> do polen de </a:t>
            </a:r>
            <a:r>
              <a:rPr lang="es-ES" dirty="0" err="1" smtClean="0">
                <a:solidFill>
                  <a:srgbClr val="002060"/>
                </a:solidFill>
              </a:rPr>
              <a:t>Oliveira</a:t>
            </a:r>
            <a:r>
              <a:rPr lang="es-ES" dirty="0" smtClean="0">
                <a:solidFill>
                  <a:srgbClr val="002060"/>
                </a:solidFill>
              </a:rPr>
              <a:t> (Olea europea L) </a:t>
            </a:r>
            <a:r>
              <a:rPr lang="es-ES" dirty="0" err="1" smtClean="0">
                <a:solidFill>
                  <a:srgbClr val="002060"/>
                </a:solidFill>
              </a:rPr>
              <a:t>na</a:t>
            </a:r>
            <a:r>
              <a:rPr lang="es-ES" dirty="0" smtClean="0">
                <a:solidFill>
                  <a:srgbClr val="002060"/>
                </a:solidFill>
              </a:rPr>
              <a:t> atmosfera da </a:t>
            </a:r>
            <a:r>
              <a:rPr lang="es-ES" dirty="0" err="1" smtClean="0">
                <a:solidFill>
                  <a:srgbClr val="002060"/>
                </a:solidFill>
              </a:rPr>
              <a:t>Peninsula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Iberica</a:t>
            </a:r>
            <a:r>
              <a:rPr lang="es-ES" dirty="0" smtClean="0">
                <a:solidFill>
                  <a:srgbClr val="002060"/>
                </a:solidFill>
              </a:rPr>
              <a:t>” en 43 reunión SPAIC (Sociedad Portuguesa de </a:t>
            </a:r>
            <a:r>
              <a:rPr lang="es-ES" dirty="0" err="1" smtClean="0">
                <a:solidFill>
                  <a:srgbClr val="002060"/>
                </a:solidFill>
              </a:rPr>
              <a:t>Alergologia</a:t>
            </a:r>
            <a:r>
              <a:rPr lang="es-ES" dirty="0" smtClean="0">
                <a:solidFill>
                  <a:srgbClr val="002060"/>
                </a:solidFill>
              </a:rPr>
              <a:t> e </a:t>
            </a:r>
            <a:r>
              <a:rPr lang="es-ES" dirty="0" err="1" smtClean="0">
                <a:solidFill>
                  <a:srgbClr val="002060"/>
                </a:solidFill>
              </a:rPr>
              <a:t>Inmunologia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Clinica</a:t>
            </a:r>
            <a:r>
              <a:rPr lang="es-ES" dirty="0" smtClean="0">
                <a:solidFill>
                  <a:srgbClr val="002060"/>
                </a:solidFill>
              </a:rPr>
              <a:t>), Lisboa, octubre 2022. </a:t>
            </a:r>
            <a:r>
              <a:rPr lang="es-ES" dirty="0" err="1" smtClean="0">
                <a:solidFill>
                  <a:srgbClr val="002060"/>
                </a:solidFill>
              </a:rPr>
              <a:t>Dr.Angel</a:t>
            </a:r>
            <a:r>
              <a:rPr lang="es-ES" dirty="0" smtClean="0">
                <a:solidFill>
                  <a:srgbClr val="002060"/>
                </a:solidFill>
              </a:rPr>
              <a:t> Moral.</a:t>
            </a:r>
          </a:p>
          <a:p>
            <a:pPr lvl="0">
              <a:buNone/>
            </a:pPr>
            <a:endParaRPr lang="es-ES" dirty="0" smtClean="0">
              <a:solidFill>
                <a:srgbClr val="002060"/>
              </a:solidFill>
            </a:endParaRP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Olea </a:t>
            </a:r>
            <a:r>
              <a:rPr lang="es-ES" dirty="0" err="1" smtClean="0">
                <a:solidFill>
                  <a:srgbClr val="002060"/>
                </a:solidFill>
              </a:rPr>
              <a:t>pollen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count</a:t>
            </a:r>
            <a:r>
              <a:rPr lang="es-ES" dirty="0" smtClean="0">
                <a:solidFill>
                  <a:srgbClr val="002060"/>
                </a:solidFill>
              </a:rPr>
              <a:t> and </a:t>
            </a:r>
            <a:r>
              <a:rPr lang="es-ES" dirty="0" err="1" smtClean="0">
                <a:solidFill>
                  <a:srgbClr val="002060"/>
                </a:solidFill>
              </a:rPr>
              <a:t>Emergency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visits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referring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respiratory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symptoms</a:t>
            </a:r>
            <a:r>
              <a:rPr lang="es-ES" dirty="0" smtClean="0">
                <a:solidFill>
                  <a:srgbClr val="002060"/>
                </a:solidFill>
              </a:rPr>
              <a:t> in a </a:t>
            </a:r>
            <a:r>
              <a:rPr lang="es-ES" dirty="0" err="1" smtClean="0">
                <a:solidFill>
                  <a:srgbClr val="002060"/>
                </a:solidFill>
              </a:rPr>
              <a:t>Spanish</a:t>
            </a:r>
            <a:r>
              <a:rPr lang="es-ES" dirty="0" smtClean="0">
                <a:solidFill>
                  <a:srgbClr val="002060"/>
                </a:solidFill>
              </a:rPr>
              <a:t> hospital. García Núñez I 1; De Castro Gómez C 2 ; Amo Vázquez de la Torre A 3 ; Algaba Mármol MA 4. 1 </a:t>
            </a:r>
            <a:r>
              <a:rPr lang="es-ES" dirty="0" err="1" smtClean="0">
                <a:solidFill>
                  <a:srgbClr val="002060"/>
                </a:solidFill>
              </a:rPr>
              <a:t>Allergy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Department</a:t>
            </a:r>
            <a:r>
              <a:rPr lang="es-ES" dirty="0" smtClean="0">
                <a:solidFill>
                  <a:srgbClr val="002060"/>
                </a:solidFill>
              </a:rPr>
              <a:t>; Hospital </a:t>
            </a:r>
            <a:r>
              <a:rPr lang="es-ES" dirty="0" err="1" smtClean="0">
                <a:solidFill>
                  <a:srgbClr val="002060"/>
                </a:solidFill>
              </a:rPr>
              <a:t>Quironsalud</a:t>
            </a:r>
            <a:r>
              <a:rPr lang="es-ES" dirty="0" smtClean="0">
                <a:solidFill>
                  <a:srgbClr val="002060"/>
                </a:solidFill>
              </a:rPr>
              <a:t> Córdoba (Córdoba), 2 Centro Médico </a:t>
            </a:r>
            <a:r>
              <a:rPr lang="es-ES" dirty="0" err="1" smtClean="0">
                <a:solidFill>
                  <a:srgbClr val="002060"/>
                </a:solidFill>
              </a:rPr>
              <a:t>Adeslas</a:t>
            </a:r>
            <a:r>
              <a:rPr lang="es-ES" dirty="0" smtClean="0">
                <a:solidFill>
                  <a:srgbClr val="002060"/>
                </a:solidFill>
              </a:rPr>
              <a:t> (Córdoba), 3 Clínica AMOSALUD; Córdoba (Córdoba), 4 DCCU Puente Genil; South Córdoba </a:t>
            </a:r>
            <a:r>
              <a:rPr lang="es-ES" dirty="0" err="1" smtClean="0">
                <a:solidFill>
                  <a:srgbClr val="002060"/>
                </a:solidFill>
              </a:rPr>
              <a:t>Primary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Care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Unit</a:t>
            </a:r>
            <a:r>
              <a:rPr lang="es-ES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es-ES" dirty="0" smtClean="0">
                <a:solidFill>
                  <a:srgbClr val="002060"/>
                </a:solidFill>
              </a:rPr>
              <a:t> 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Sensibilización a pólenes poco frecuentes en una población con rinitis y asma en Almería. Zapata </a:t>
            </a:r>
            <a:r>
              <a:rPr lang="es-ES" dirty="0" err="1" smtClean="0">
                <a:solidFill>
                  <a:srgbClr val="002060"/>
                </a:solidFill>
              </a:rPr>
              <a:t>Yébenes</a:t>
            </a:r>
            <a:r>
              <a:rPr lang="es-ES" dirty="0" smtClean="0">
                <a:solidFill>
                  <a:srgbClr val="002060"/>
                </a:solidFill>
              </a:rPr>
              <a:t> Juan José </a:t>
            </a:r>
            <a:r>
              <a:rPr lang="es-ES" baseline="30000" dirty="0" smtClean="0">
                <a:solidFill>
                  <a:srgbClr val="002060"/>
                </a:solidFill>
              </a:rPr>
              <a:t>1</a:t>
            </a:r>
            <a:r>
              <a:rPr lang="es-ES" dirty="0" smtClean="0">
                <a:solidFill>
                  <a:srgbClr val="002060"/>
                </a:solidFill>
              </a:rPr>
              <a:t>, De Castro Gómez Cristina</a:t>
            </a:r>
            <a:r>
              <a:rPr lang="es-ES" baseline="30000" dirty="0" smtClean="0">
                <a:solidFill>
                  <a:srgbClr val="002060"/>
                </a:solidFill>
              </a:rPr>
              <a:t>2</a:t>
            </a:r>
            <a:r>
              <a:rPr lang="es-ES" dirty="0" smtClean="0">
                <a:solidFill>
                  <a:srgbClr val="002060"/>
                </a:solidFill>
              </a:rPr>
              <a:t>, </a:t>
            </a:r>
            <a:r>
              <a:rPr lang="es-ES" dirty="0" err="1" smtClean="0">
                <a:solidFill>
                  <a:srgbClr val="002060"/>
                </a:solidFill>
              </a:rPr>
              <a:t>Garcia</a:t>
            </a:r>
            <a:r>
              <a:rPr lang="es-ES" dirty="0" smtClean="0">
                <a:solidFill>
                  <a:srgbClr val="002060"/>
                </a:solidFill>
              </a:rPr>
              <a:t> Núñez,Ignacio</a:t>
            </a:r>
            <a:r>
              <a:rPr lang="es-ES" baseline="30000" dirty="0" smtClean="0">
                <a:solidFill>
                  <a:srgbClr val="002060"/>
                </a:solidFill>
              </a:rPr>
              <a:t>3</a:t>
            </a:r>
            <a:r>
              <a:rPr lang="es-ES" dirty="0" smtClean="0">
                <a:solidFill>
                  <a:srgbClr val="002060"/>
                </a:solidFill>
              </a:rPr>
              <a:t>. 1. Consulta privada en Almería. 2. Servicio de Alergología ; Centro médico </a:t>
            </a:r>
            <a:r>
              <a:rPr lang="es-ES" dirty="0" err="1" smtClean="0">
                <a:solidFill>
                  <a:srgbClr val="002060"/>
                </a:solidFill>
              </a:rPr>
              <a:t>Adeslas</a:t>
            </a:r>
            <a:r>
              <a:rPr lang="es-ES" dirty="0" smtClean="0">
                <a:solidFill>
                  <a:srgbClr val="002060"/>
                </a:solidFill>
              </a:rPr>
              <a:t> ( Córdoba). 3. Servicio de Alergología; Hospital </a:t>
            </a:r>
            <a:r>
              <a:rPr lang="es-ES" dirty="0" err="1" smtClean="0">
                <a:solidFill>
                  <a:srgbClr val="002060"/>
                </a:solidFill>
              </a:rPr>
              <a:t>Quironsalud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Córcoba</a:t>
            </a:r>
            <a:r>
              <a:rPr lang="es-ES" dirty="0" smtClean="0">
                <a:solidFill>
                  <a:srgbClr val="002060"/>
                </a:solidFill>
              </a:rPr>
              <a:t> y </a:t>
            </a:r>
            <a:r>
              <a:rPr lang="es-ES" dirty="0" err="1" smtClean="0">
                <a:solidFill>
                  <a:srgbClr val="002060"/>
                </a:solidFill>
              </a:rPr>
              <a:t>Quironsalud</a:t>
            </a:r>
            <a:r>
              <a:rPr lang="es-ES" dirty="0" smtClean="0">
                <a:solidFill>
                  <a:srgbClr val="002060"/>
                </a:solidFill>
              </a:rPr>
              <a:t> Campo de Gibraltar.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Comunicaciones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s-ES" dirty="0" smtClean="0">
                <a:solidFill>
                  <a:srgbClr val="002060"/>
                </a:solidFill>
              </a:rPr>
              <a:t>Dr. </a:t>
            </a:r>
            <a:r>
              <a:rPr lang="es-ES" dirty="0" err="1" smtClean="0">
                <a:solidFill>
                  <a:srgbClr val="002060"/>
                </a:solidFill>
              </a:rPr>
              <a:t>Angel</a:t>
            </a:r>
            <a:r>
              <a:rPr lang="es-ES" dirty="0" smtClean="0">
                <a:solidFill>
                  <a:srgbClr val="002060"/>
                </a:solidFill>
              </a:rPr>
              <a:t> Moral. </a:t>
            </a:r>
            <a:r>
              <a:rPr lang="es-ES" dirty="0" err="1" smtClean="0">
                <a:solidFill>
                  <a:srgbClr val="002060"/>
                </a:solidFill>
              </a:rPr>
              <a:t>Alfaya</a:t>
            </a:r>
            <a:r>
              <a:rPr lang="es-ES" dirty="0" smtClean="0">
                <a:solidFill>
                  <a:srgbClr val="002060"/>
                </a:solidFill>
              </a:rPr>
              <a:t> Arias T, Feo Brito F, Somoza Álvarez ML, Amo-Salas M, Lucas </a:t>
            </a:r>
            <a:r>
              <a:rPr lang="es-ES" dirty="0" err="1" smtClean="0">
                <a:solidFill>
                  <a:srgbClr val="002060"/>
                </a:solidFill>
              </a:rPr>
              <a:t>JA,Gutiérrez</a:t>
            </a:r>
            <a:r>
              <a:rPr lang="es-ES" dirty="0" smtClean="0">
                <a:solidFill>
                  <a:srgbClr val="002060"/>
                </a:solidFill>
              </a:rPr>
              <a:t> Mañero J, Urra </a:t>
            </a:r>
            <a:r>
              <a:rPr lang="es-ES" dirty="0" err="1" smtClean="0">
                <a:solidFill>
                  <a:srgbClr val="002060"/>
                </a:solidFill>
              </a:rPr>
              <a:t>Ardanaz</a:t>
            </a:r>
            <a:r>
              <a:rPr lang="es-ES" dirty="0" smtClean="0">
                <a:solidFill>
                  <a:srgbClr val="002060"/>
                </a:solidFill>
              </a:rPr>
              <a:t> JM. </a:t>
            </a:r>
            <a:r>
              <a:rPr lang="es-ES" b="1" dirty="0" err="1" smtClean="0">
                <a:solidFill>
                  <a:srgbClr val="002060"/>
                </a:solidFill>
              </a:rPr>
              <a:t>Allergenicity</a:t>
            </a:r>
            <a:r>
              <a:rPr lang="es-ES" b="1" dirty="0" smtClean="0">
                <a:solidFill>
                  <a:srgbClr val="002060"/>
                </a:solidFill>
              </a:rPr>
              <a:t> of </a:t>
            </a:r>
            <a:r>
              <a:rPr lang="es-ES" b="1" dirty="0" err="1" smtClean="0">
                <a:solidFill>
                  <a:srgbClr val="002060"/>
                </a:solidFill>
              </a:rPr>
              <a:t>Grass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Pollen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From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Polluted</a:t>
            </a:r>
            <a:r>
              <a:rPr lang="es-ES" b="1" dirty="0" smtClean="0">
                <a:solidFill>
                  <a:srgbClr val="002060"/>
                </a:solidFill>
              </a:rPr>
              <a:t> and </a:t>
            </a:r>
            <a:r>
              <a:rPr lang="es-ES" b="1" dirty="0" err="1" smtClean="0">
                <a:solidFill>
                  <a:srgbClr val="002060"/>
                </a:solidFill>
              </a:rPr>
              <a:t>Nonpolluted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Areas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Measured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Using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the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Skin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Prick</a:t>
            </a:r>
            <a:r>
              <a:rPr lang="es-ES" b="1" dirty="0" smtClean="0">
                <a:solidFill>
                  <a:srgbClr val="002060"/>
                </a:solidFill>
              </a:rPr>
              <a:t> Test and </a:t>
            </a:r>
            <a:r>
              <a:rPr lang="es-ES" b="1" dirty="0" err="1" smtClean="0">
                <a:solidFill>
                  <a:srgbClr val="002060"/>
                </a:solidFill>
              </a:rPr>
              <a:t>Basophil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Activation</a:t>
            </a:r>
            <a:r>
              <a:rPr lang="es-ES" b="1" dirty="0" smtClean="0">
                <a:solidFill>
                  <a:srgbClr val="002060"/>
                </a:solidFill>
              </a:rPr>
              <a:t> Test</a:t>
            </a:r>
            <a:r>
              <a:rPr lang="es-ES" dirty="0" smtClean="0">
                <a:solidFill>
                  <a:srgbClr val="002060"/>
                </a:solidFill>
              </a:rPr>
              <a:t>. J </a:t>
            </a:r>
            <a:r>
              <a:rPr lang="es-ES" dirty="0" err="1" smtClean="0">
                <a:solidFill>
                  <a:srgbClr val="002060"/>
                </a:solidFill>
              </a:rPr>
              <a:t>Investig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Allergol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Clin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Immunol</a:t>
            </a:r>
            <a:r>
              <a:rPr lang="es-ES" dirty="0" smtClean="0">
                <a:solidFill>
                  <a:srgbClr val="002060"/>
                </a:solidFill>
              </a:rPr>
              <a:t>. 2022 </a:t>
            </a:r>
            <a:r>
              <a:rPr lang="es-ES" dirty="0" err="1" smtClean="0">
                <a:solidFill>
                  <a:srgbClr val="002060"/>
                </a:solidFill>
              </a:rPr>
              <a:t>Oct</a:t>
            </a:r>
            <a:r>
              <a:rPr lang="es-ES" dirty="0" smtClean="0">
                <a:solidFill>
                  <a:srgbClr val="002060"/>
                </a:solidFill>
              </a:rPr>
              <a:t> 11;32(5):393-395.</a:t>
            </a:r>
          </a:p>
          <a:p>
            <a:pPr lvl="0"/>
            <a:endParaRPr lang="es-ES" dirty="0" smtClean="0">
              <a:solidFill>
                <a:srgbClr val="002060"/>
              </a:solidFill>
            </a:endParaRPr>
          </a:p>
          <a:p>
            <a:pPr lvl="0"/>
            <a:r>
              <a:rPr lang="es-ES" b="1" dirty="0" err="1" smtClean="0">
                <a:solidFill>
                  <a:srgbClr val="002060"/>
                </a:solidFill>
              </a:rPr>
              <a:t>Sensitization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to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Vitis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vinifera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pollen</a:t>
            </a:r>
            <a:r>
              <a:rPr lang="es-ES" b="1" dirty="0" smtClean="0">
                <a:solidFill>
                  <a:srgbClr val="002060"/>
                </a:solidFill>
              </a:rPr>
              <a:t> in a </a:t>
            </a:r>
            <a:r>
              <a:rPr lang="es-ES" b="1" dirty="0" err="1" smtClean="0">
                <a:solidFill>
                  <a:srgbClr val="002060"/>
                </a:solidFill>
              </a:rPr>
              <a:t>wine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production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area</a:t>
            </a:r>
            <a:r>
              <a:rPr lang="es-ES" b="1" dirty="0" smtClean="0">
                <a:solidFill>
                  <a:srgbClr val="002060"/>
                </a:solidFill>
              </a:rPr>
              <a:t>.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Identification</a:t>
            </a:r>
            <a:r>
              <a:rPr lang="es-ES" dirty="0" smtClean="0">
                <a:solidFill>
                  <a:srgbClr val="002060"/>
                </a:solidFill>
              </a:rPr>
              <a:t> of </a:t>
            </a:r>
            <a:r>
              <a:rPr lang="es-ES" dirty="0" err="1" smtClean="0">
                <a:solidFill>
                  <a:srgbClr val="002060"/>
                </a:solidFill>
              </a:rPr>
              <a:t>the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allergens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involved</a:t>
            </a:r>
            <a:r>
              <a:rPr lang="es-ES" dirty="0" smtClean="0">
                <a:solidFill>
                  <a:srgbClr val="002060"/>
                </a:solidFill>
              </a:rPr>
              <a:t>. González </a:t>
            </a:r>
            <a:r>
              <a:rPr lang="es-ES" dirty="0" err="1" smtClean="0">
                <a:solidFill>
                  <a:srgbClr val="002060"/>
                </a:solidFill>
              </a:rPr>
              <a:t>Mahave</a:t>
            </a:r>
            <a:r>
              <a:rPr lang="es-ES" dirty="0" smtClean="0">
                <a:solidFill>
                  <a:srgbClr val="002060"/>
                </a:solidFill>
              </a:rPr>
              <a:t> I1, LoberaT1, López-Matas Mª A2, Blasco Á1, Vidal I1, Álvarez F2, Carnes J2.  1Hospital Universitario San Pedro. Logroño. </a:t>
            </a:r>
            <a:r>
              <a:rPr lang="es-ES" dirty="0" err="1" smtClean="0">
                <a:solidFill>
                  <a:srgbClr val="002060"/>
                </a:solidFill>
              </a:rPr>
              <a:t>Spain</a:t>
            </a:r>
            <a:r>
              <a:rPr lang="es-ES" dirty="0" smtClean="0">
                <a:solidFill>
                  <a:srgbClr val="002060"/>
                </a:solidFill>
              </a:rPr>
              <a:t>. 2R&amp;D </a:t>
            </a:r>
            <a:r>
              <a:rPr lang="es-ES" dirty="0" err="1" smtClean="0">
                <a:solidFill>
                  <a:srgbClr val="002060"/>
                </a:solidFill>
              </a:rPr>
              <a:t>Unit</a:t>
            </a:r>
            <a:r>
              <a:rPr lang="es-ES" dirty="0" smtClean="0">
                <a:solidFill>
                  <a:srgbClr val="002060"/>
                </a:solidFill>
              </a:rPr>
              <a:t>, LETI </a:t>
            </a:r>
            <a:r>
              <a:rPr lang="es-ES" dirty="0" err="1" smtClean="0">
                <a:solidFill>
                  <a:srgbClr val="002060"/>
                </a:solidFill>
              </a:rPr>
              <a:t>Pharma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S.L.U.,Tres</a:t>
            </a:r>
            <a:r>
              <a:rPr lang="es-ES" dirty="0" smtClean="0">
                <a:solidFill>
                  <a:srgbClr val="002060"/>
                </a:solidFill>
              </a:rPr>
              <a:t> Cantos, Madrid, </a:t>
            </a:r>
            <a:r>
              <a:rPr lang="es-ES" dirty="0" err="1" smtClean="0">
                <a:solidFill>
                  <a:srgbClr val="002060"/>
                </a:solidFill>
              </a:rPr>
              <a:t>Spain</a:t>
            </a:r>
            <a:r>
              <a:rPr lang="es-ES" dirty="0" smtClean="0">
                <a:solidFill>
                  <a:srgbClr val="002060"/>
                </a:solidFill>
              </a:rPr>
              <a:t>. J </a:t>
            </a:r>
            <a:r>
              <a:rPr lang="es-ES" dirty="0" err="1" smtClean="0">
                <a:solidFill>
                  <a:srgbClr val="002060"/>
                </a:solidFill>
              </a:rPr>
              <a:t>Investig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Allergol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Clin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Immunol</a:t>
            </a:r>
            <a:r>
              <a:rPr lang="es-ES" dirty="0" smtClean="0">
                <a:solidFill>
                  <a:srgbClr val="002060"/>
                </a:solidFill>
              </a:rPr>
              <a:t> 2023; Vol. 33(5).</a:t>
            </a:r>
          </a:p>
          <a:p>
            <a:pPr lvl="0"/>
            <a:endParaRPr lang="es-ES" b="1" dirty="0" smtClean="0">
              <a:solidFill>
                <a:srgbClr val="002060"/>
              </a:solidFill>
            </a:endParaRPr>
          </a:p>
          <a:p>
            <a:pPr lvl="0"/>
            <a:r>
              <a:rPr lang="es-ES" b="1" dirty="0" err="1" smtClean="0">
                <a:solidFill>
                  <a:srgbClr val="002060"/>
                </a:solidFill>
              </a:rPr>
              <a:t>The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impact</a:t>
            </a:r>
            <a:r>
              <a:rPr lang="es-ES" b="1" dirty="0" smtClean="0">
                <a:solidFill>
                  <a:srgbClr val="002060"/>
                </a:solidFill>
              </a:rPr>
              <a:t> of </a:t>
            </a:r>
            <a:r>
              <a:rPr lang="es-ES" b="1" dirty="0" err="1" smtClean="0">
                <a:solidFill>
                  <a:srgbClr val="002060"/>
                </a:solidFill>
              </a:rPr>
              <a:t>inhalers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asthama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on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the</a:t>
            </a:r>
            <a:r>
              <a:rPr lang="es-ES" b="1" dirty="0" smtClean="0">
                <a:solidFill>
                  <a:srgbClr val="002060"/>
                </a:solidFill>
              </a:rPr>
              <a:t> global </a:t>
            </a:r>
            <a:r>
              <a:rPr lang="es-ES" b="1" dirty="0" err="1" smtClean="0">
                <a:solidFill>
                  <a:srgbClr val="002060"/>
                </a:solidFill>
              </a:rPr>
              <a:t>climate</a:t>
            </a:r>
            <a:r>
              <a:rPr lang="es-ES" b="1" dirty="0" smtClean="0">
                <a:solidFill>
                  <a:srgbClr val="002060"/>
                </a:solidFill>
              </a:rPr>
              <a:t>: a </a:t>
            </a:r>
            <a:r>
              <a:rPr lang="es-ES" b="1" dirty="0" err="1" smtClean="0">
                <a:solidFill>
                  <a:srgbClr val="002060"/>
                </a:solidFill>
              </a:rPr>
              <a:t>systematic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review</a:t>
            </a:r>
            <a:r>
              <a:rPr lang="es-ES" b="1" dirty="0" smtClean="0">
                <a:solidFill>
                  <a:srgbClr val="002060"/>
                </a:solidFill>
              </a:rPr>
              <a:t> of </a:t>
            </a:r>
            <a:r>
              <a:rPr lang="es-ES" b="1" dirty="0" err="1" smtClean="0">
                <a:solidFill>
                  <a:srgbClr val="002060"/>
                </a:solidFill>
              </a:rPr>
              <a:t>carbon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footprint</a:t>
            </a:r>
            <a:r>
              <a:rPr lang="es-ES" b="1" dirty="0" smtClean="0">
                <a:solidFill>
                  <a:srgbClr val="002060"/>
                </a:solidFill>
              </a:rPr>
              <a:t> and </a:t>
            </a:r>
            <a:r>
              <a:rPr lang="es-ES" b="1" dirty="0" err="1" smtClean="0">
                <a:solidFill>
                  <a:srgbClr val="002060"/>
                </a:solidFill>
              </a:rPr>
              <a:t>autcomes</a:t>
            </a:r>
            <a:r>
              <a:rPr lang="es-ES" b="1" dirty="0" smtClean="0">
                <a:solidFill>
                  <a:srgbClr val="002060"/>
                </a:solidFill>
              </a:rPr>
              <a:t> in </a:t>
            </a:r>
            <a:r>
              <a:rPr lang="es-ES" b="1" dirty="0" err="1" smtClean="0">
                <a:solidFill>
                  <a:srgbClr val="002060"/>
                </a:solidFill>
              </a:rPr>
              <a:t>Spain</a:t>
            </a:r>
            <a:r>
              <a:rPr lang="es-ES" dirty="0" smtClean="0">
                <a:solidFill>
                  <a:srgbClr val="002060"/>
                </a:solidFill>
              </a:rPr>
              <a:t>.</a:t>
            </a:r>
          </a:p>
          <a:p>
            <a:pPr lvl="0">
              <a:buNone/>
            </a:pPr>
            <a:r>
              <a:rPr lang="es-ES" dirty="0" smtClean="0">
                <a:solidFill>
                  <a:srgbClr val="002060"/>
                </a:solidFill>
              </a:rPr>
              <a:t>     </a:t>
            </a:r>
            <a:r>
              <a:rPr lang="es-ES" dirty="0" err="1" smtClean="0">
                <a:solidFill>
                  <a:srgbClr val="002060"/>
                </a:solidFill>
              </a:rPr>
              <a:t>Montoro</a:t>
            </a:r>
            <a:r>
              <a:rPr lang="es-ES" dirty="0" smtClean="0">
                <a:solidFill>
                  <a:srgbClr val="002060"/>
                </a:solidFill>
              </a:rPr>
              <a:t> j, </a:t>
            </a:r>
            <a:r>
              <a:rPr lang="es-ES" dirty="0" err="1" smtClean="0">
                <a:solidFill>
                  <a:srgbClr val="002060"/>
                </a:solidFill>
              </a:rPr>
              <a:t>Antolin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Amerigo</a:t>
            </a:r>
            <a:r>
              <a:rPr lang="es-ES" dirty="0" smtClean="0">
                <a:solidFill>
                  <a:srgbClr val="002060"/>
                </a:solidFill>
              </a:rPr>
              <a:t>, Izquierdo Domínguez , Zapata </a:t>
            </a:r>
            <a:r>
              <a:rPr lang="es-ES" dirty="0" err="1" smtClean="0">
                <a:solidFill>
                  <a:srgbClr val="002060"/>
                </a:solidFill>
              </a:rPr>
              <a:t>jj</a:t>
            </a:r>
            <a:r>
              <a:rPr lang="es-ES" dirty="0" smtClean="0">
                <a:solidFill>
                  <a:srgbClr val="002060"/>
                </a:solidFill>
              </a:rPr>
              <a:t>., </a:t>
            </a:r>
            <a:r>
              <a:rPr lang="es-ES" dirty="0" err="1" smtClean="0">
                <a:solidFill>
                  <a:srgbClr val="002060"/>
                </a:solidFill>
              </a:rPr>
              <a:t>Gonzalez</a:t>
            </a:r>
            <a:r>
              <a:rPr lang="es-ES" dirty="0" smtClean="0">
                <a:solidFill>
                  <a:srgbClr val="002060"/>
                </a:solidFill>
              </a:rPr>
              <a:t> G., Valero A.</a:t>
            </a:r>
          </a:p>
          <a:p>
            <a:pPr lvl="0">
              <a:buNone/>
            </a:pPr>
            <a:r>
              <a:rPr lang="es-ES" dirty="0" smtClean="0">
                <a:solidFill>
                  <a:srgbClr val="002060"/>
                </a:solidFill>
              </a:rPr>
              <a:t>      </a:t>
            </a:r>
            <a:r>
              <a:rPr lang="es-ES" dirty="0" err="1" smtClean="0">
                <a:solidFill>
                  <a:srgbClr val="002060"/>
                </a:solidFill>
              </a:rPr>
              <a:t>J.Investig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Allergol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Clin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Inmunol</a:t>
            </a:r>
            <a:r>
              <a:rPr lang="es-ES" dirty="0" smtClean="0">
                <a:solidFill>
                  <a:srgbClr val="002060"/>
                </a:solidFill>
              </a:rPr>
              <a:t> 2023,Vol.33(4)</a:t>
            </a:r>
          </a:p>
          <a:p>
            <a:pPr lvl="0"/>
            <a:endParaRPr lang="es-ES" dirty="0" smtClean="0"/>
          </a:p>
          <a:p>
            <a:pPr lvl="0"/>
            <a:endParaRPr lang="es-ES" dirty="0" smtClean="0"/>
          </a:p>
          <a:p>
            <a:pPr>
              <a:buNone/>
            </a:pP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Publicaciones en Revistas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es-ES" dirty="0" smtClean="0">
                <a:solidFill>
                  <a:srgbClr val="002060"/>
                </a:solidFill>
              </a:rPr>
              <a:t>      Doctorando: </a:t>
            </a:r>
            <a:r>
              <a:rPr lang="es-ES" dirty="0" err="1" smtClean="0">
                <a:solidFill>
                  <a:srgbClr val="002060"/>
                </a:solidFill>
              </a:rPr>
              <a:t>Angel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J.Moral</a:t>
            </a:r>
            <a:r>
              <a:rPr lang="es-ES" dirty="0" smtClean="0">
                <a:solidFill>
                  <a:srgbClr val="002060"/>
                </a:solidFill>
              </a:rPr>
              <a:t> de Gregorio</a:t>
            </a:r>
          </a:p>
          <a:p>
            <a:pPr>
              <a:buNone/>
            </a:pPr>
            <a:r>
              <a:rPr lang="es-ES" dirty="0" smtClean="0">
                <a:solidFill>
                  <a:srgbClr val="002060"/>
                </a:solidFill>
              </a:rPr>
              <a:t>      Tesis Doctoral titulada: Influencia de los factores meteorológicos sobre las </a:t>
            </a:r>
            <a:r>
              <a:rPr lang="es-ES" dirty="0" err="1" smtClean="0">
                <a:solidFill>
                  <a:srgbClr val="002060"/>
                </a:solidFill>
              </a:rPr>
              <a:t>concentracionesde</a:t>
            </a:r>
            <a:r>
              <a:rPr lang="es-ES" dirty="0" smtClean="0">
                <a:solidFill>
                  <a:srgbClr val="002060"/>
                </a:solidFill>
              </a:rPr>
              <a:t> pólenes, esporas y contaminantes químicos en la atmósfera de Toledo. Esta Tesis Doctoral tiene como Director a D.  Francisco Feo Brito y como Codirectora a Rosa Pérez </a:t>
            </a:r>
            <a:r>
              <a:rPr lang="es-ES" dirty="0" err="1" smtClean="0">
                <a:solidFill>
                  <a:srgbClr val="002060"/>
                </a:solidFill>
              </a:rPr>
              <a:t>Badia</a:t>
            </a:r>
            <a:r>
              <a:rPr lang="es-ES" dirty="0" smtClean="0">
                <a:solidFill>
                  <a:srgbClr val="002060"/>
                </a:solidFill>
              </a:rPr>
              <a:t>.</a:t>
            </a:r>
          </a:p>
          <a:p>
            <a:pPr lvl="0">
              <a:buNone/>
            </a:pPr>
            <a:endParaRPr lang="es-ES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s-ES" dirty="0" smtClean="0">
              <a:solidFill>
                <a:srgbClr val="002060"/>
              </a:solidFill>
            </a:endParaRPr>
          </a:p>
          <a:p>
            <a:pPr lvl="0">
              <a:buNone/>
            </a:pPr>
            <a:r>
              <a:rPr lang="es-ES" dirty="0" smtClean="0">
                <a:solidFill>
                  <a:srgbClr val="002060"/>
                </a:solidFill>
              </a:rPr>
              <a:t>       Doctorando: Teresa </a:t>
            </a:r>
            <a:r>
              <a:rPr lang="es-ES" dirty="0" err="1" smtClean="0">
                <a:solidFill>
                  <a:srgbClr val="002060"/>
                </a:solidFill>
              </a:rPr>
              <a:t>Alfaya</a:t>
            </a:r>
            <a:r>
              <a:rPr lang="es-ES" dirty="0" smtClean="0">
                <a:solidFill>
                  <a:srgbClr val="002060"/>
                </a:solidFill>
              </a:rPr>
              <a:t> Arias. </a:t>
            </a:r>
          </a:p>
          <a:p>
            <a:pPr lvl="0">
              <a:buNone/>
            </a:pPr>
            <a:r>
              <a:rPr lang="es-ES" dirty="0" smtClean="0">
                <a:solidFill>
                  <a:srgbClr val="002060"/>
                </a:solidFill>
              </a:rPr>
              <a:t>        Título: “Estudio de pacientes alérgicos al polen de gramíneas de dos ciudades con diferentes niveles de contaminación urbana y análisis de la capacidad </a:t>
            </a:r>
            <a:r>
              <a:rPr lang="es-ES" dirty="0" err="1" smtClean="0">
                <a:solidFill>
                  <a:srgbClr val="002060"/>
                </a:solidFill>
              </a:rPr>
              <a:t>alergénica</a:t>
            </a:r>
            <a:r>
              <a:rPr lang="es-ES" dirty="0" smtClean="0">
                <a:solidFill>
                  <a:srgbClr val="002060"/>
                </a:solidFill>
              </a:rPr>
              <a:t> de las gramíneas de ambas ciudades” Calificación: Sobresaliente cum laude. Fecha de la defensa: 3 junio de 2022. Director de la Tesis: Francisco Feo Brito.</a:t>
            </a:r>
          </a:p>
          <a:p>
            <a:pPr lvl="0"/>
            <a:endParaRPr lang="es-ES" dirty="0" smtClean="0">
              <a:solidFill>
                <a:srgbClr val="002060"/>
              </a:solidFill>
            </a:endParaRPr>
          </a:p>
          <a:p>
            <a:pPr lvl="0">
              <a:buNone/>
            </a:pPr>
            <a:r>
              <a:rPr lang="es-ES" dirty="0" smtClean="0">
                <a:solidFill>
                  <a:srgbClr val="002060"/>
                </a:solidFill>
              </a:rPr>
              <a:t>       Doctorando: Ana María Burgos Montero. Título: “Alergia al polen de </a:t>
            </a:r>
            <a:r>
              <a:rPr lang="es-ES" dirty="0" err="1" smtClean="0">
                <a:solidFill>
                  <a:srgbClr val="002060"/>
                </a:solidFill>
              </a:rPr>
              <a:t>Amaranthaceae</a:t>
            </a:r>
            <a:r>
              <a:rPr lang="es-ES" dirty="0" smtClean="0">
                <a:solidFill>
                  <a:srgbClr val="002060"/>
                </a:solidFill>
              </a:rPr>
              <a:t> en el área del Hospital General La Mancha Centro (Alcázar de San Juan (Ciudad Real)”. Calificación: Sobresaliente cum laude con mención internacional. Fecha de la defensa: 9 de junio de 2022. Directores de la Tesis: Francisco Feo Brito.</a:t>
            </a:r>
          </a:p>
          <a:p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Tesis Doctorales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s-ES" dirty="0" smtClean="0">
                <a:solidFill>
                  <a:srgbClr val="002060"/>
                </a:solidFill>
              </a:rPr>
              <a:t>Feo Brito F, </a:t>
            </a:r>
            <a:r>
              <a:rPr lang="es-ES" dirty="0" err="1" smtClean="0">
                <a:solidFill>
                  <a:srgbClr val="002060"/>
                </a:solidFill>
              </a:rPr>
              <a:t>Mur</a:t>
            </a:r>
            <a:r>
              <a:rPr lang="es-ES" dirty="0" smtClean="0">
                <a:solidFill>
                  <a:srgbClr val="002060"/>
                </a:solidFill>
              </a:rPr>
              <a:t> Gimeno P, Fernández Sánchez J, Lucas García JA, </a:t>
            </a:r>
            <a:r>
              <a:rPr lang="es-ES" dirty="0" err="1" smtClean="0">
                <a:solidFill>
                  <a:srgbClr val="002060"/>
                </a:solidFill>
              </a:rPr>
              <a:t>Alfaya</a:t>
            </a:r>
            <a:r>
              <a:rPr lang="es-ES" dirty="0" smtClean="0">
                <a:solidFill>
                  <a:srgbClr val="002060"/>
                </a:solidFill>
              </a:rPr>
              <a:t> Arias T, Urra </a:t>
            </a:r>
            <a:r>
              <a:rPr lang="es-ES" dirty="0" err="1" smtClean="0">
                <a:solidFill>
                  <a:srgbClr val="002060"/>
                </a:solidFill>
              </a:rPr>
              <a:t>Ardanez</a:t>
            </a:r>
            <a:r>
              <a:rPr lang="es-ES" dirty="0" smtClean="0">
                <a:solidFill>
                  <a:srgbClr val="002060"/>
                </a:solidFill>
              </a:rPr>
              <a:t>, JM. Air </a:t>
            </a:r>
            <a:r>
              <a:rPr lang="es-ES" dirty="0" err="1" smtClean="0">
                <a:solidFill>
                  <a:srgbClr val="002060"/>
                </a:solidFill>
              </a:rPr>
              <a:t>Pollution</a:t>
            </a:r>
            <a:r>
              <a:rPr lang="es-ES" dirty="0" smtClean="0">
                <a:solidFill>
                  <a:srgbClr val="002060"/>
                </a:solidFill>
              </a:rPr>
              <a:t> and </a:t>
            </a:r>
            <a:r>
              <a:rPr lang="es-ES" dirty="0" err="1" smtClean="0">
                <a:solidFill>
                  <a:srgbClr val="002060"/>
                </a:solidFill>
              </a:rPr>
              <a:t>Asthma</a:t>
            </a:r>
            <a:r>
              <a:rPr lang="es-ES" dirty="0" smtClean="0">
                <a:solidFill>
                  <a:srgbClr val="002060"/>
                </a:solidFill>
              </a:rPr>
              <a:t>. En: “</a:t>
            </a:r>
            <a:r>
              <a:rPr lang="es-ES" dirty="0" err="1" smtClean="0">
                <a:solidFill>
                  <a:srgbClr val="002060"/>
                </a:solidFill>
              </a:rPr>
              <a:t>The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dangers</a:t>
            </a:r>
            <a:r>
              <a:rPr lang="es-ES" dirty="0" smtClean="0">
                <a:solidFill>
                  <a:srgbClr val="002060"/>
                </a:solidFill>
              </a:rPr>
              <a:t> of </a:t>
            </a:r>
            <a:r>
              <a:rPr lang="es-ES" dirty="0" err="1" smtClean="0">
                <a:solidFill>
                  <a:srgbClr val="002060"/>
                </a:solidFill>
              </a:rPr>
              <a:t>allergic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asthma</a:t>
            </a:r>
            <a:r>
              <a:rPr lang="es-ES" dirty="0" smtClean="0">
                <a:solidFill>
                  <a:srgbClr val="002060"/>
                </a:solidFill>
              </a:rPr>
              <a:t>”. Editor: Jesús Miguel García-</a:t>
            </a:r>
            <a:r>
              <a:rPr lang="es-ES" dirty="0" err="1" smtClean="0">
                <a:solidFill>
                  <a:srgbClr val="002060"/>
                </a:solidFill>
              </a:rPr>
              <a:t>Menaya</a:t>
            </a:r>
            <a:r>
              <a:rPr lang="es-ES" dirty="0" smtClean="0">
                <a:solidFill>
                  <a:srgbClr val="002060"/>
                </a:solidFill>
              </a:rPr>
              <a:t>. Nova </a:t>
            </a:r>
            <a:r>
              <a:rPr lang="es-ES" dirty="0" err="1" smtClean="0">
                <a:solidFill>
                  <a:srgbClr val="002060"/>
                </a:solidFill>
              </a:rPr>
              <a:t>Science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Publishers</a:t>
            </a:r>
            <a:r>
              <a:rPr lang="es-ES" dirty="0" smtClean="0">
                <a:solidFill>
                  <a:srgbClr val="002060"/>
                </a:solidFill>
              </a:rPr>
              <a:t> (New York), 2023: 145-159. ISBN: 979-8-88697-724-0 (</a:t>
            </a:r>
            <a:r>
              <a:rPr lang="es-ES" dirty="0" err="1" smtClean="0">
                <a:solidFill>
                  <a:srgbClr val="002060"/>
                </a:solidFill>
              </a:rPr>
              <a:t>ebook</a:t>
            </a:r>
            <a:r>
              <a:rPr lang="es-ES" dirty="0" smtClean="0">
                <a:solidFill>
                  <a:srgbClr val="002060"/>
                </a:solidFill>
              </a:rPr>
              <a:t>).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GUÍA PRÁCTICA DE ALERGOLOGÍA. Capítulo 2. </a:t>
            </a:r>
            <a:r>
              <a:rPr lang="es-ES" dirty="0" err="1" smtClean="0">
                <a:solidFill>
                  <a:srgbClr val="002060"/>
                </a:solidFill>
              </a:rPr>
              <a:t>Neumoalérgenos</a:t>
            </a:r>
            <a:r>
              <a:rPr lang="es-ES" dirty="0" smtClean="0">
                <a:solidFill>
                  <a:srgbClr val="002060"/>
                </a:solidFill>
              </a:rPr>
              <a:t> de interés en patología alérgica. </a:t>
            </a:r>
            <a:r>
              <a:rPr lang="es-ES" dirty="0" err="1" smtClean="0">
                <a:solidFill>
                  <a:srgbClr val="002060"/>
                </a:solidFill>
              </a:rPr>
              <a:t>Angel</a:t>
            </a:r>
            <a:r>
              <a:rPr lang="es-ES" dirty="0" smtClean="0">
                <a:solidFill>
                  <a:srgbClr val="002060"/>
                </a:solidFill>
              </a:rPr>
              <a:t> J. Moral de Gregorio, Juan J. Zapata </a:t>
            </a:r>
            <a:r>
              <a:rPr lang="es-ES" dirty="0" err="1" smtClean="0">
                <a:solidFill>
                  <a:srgbClr val="002060"/>
                </a:solidFill>
              </a:rPr>
              <a:t>Yébenes</a:t>
            </a:r>
            <a:r>
              <a:rPr lang="es-ES" dirty="0" smtClean="0">
                <a:solidFill>
                  <a:srgbClr val="002060"/>
                </a:solidFill>
              </a:rPr>
              <a:t>.</a:t>
            </a: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Capítulos de libros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s-ES" dirty="0" smtClean="0">
                <a:solidFill>
                  <a:srgbClr val="002060"/>
                </a:solidFill>
              </a:rPr>
              <a:t>Colaboración con Ayuntamientos en la gestión del arbolado a plantar en los municipios.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Colaboración de varios miembros del Comité de </a:t>
            </a:r>
            <a:r>
              <a:rPr lang="es-ES" dirty="0" err="1" smtClean="0">
                <a:solidFill>
                  <a:srgbClr val="002060"/>
                </a:solidFill>
              </a:rPr>
              <a:t>Aerobiología</a:t>
            </a:r>
            <a:r>
              <a:rPr lang="es-ES" dirty="0" smtClean="0">
                <a:solidFill>
                  <a:srgbClr val="002060"/>
                </a:solidFill>
              </a:rPr>
              <a:t> Clínica como revisores con la revista JIACI.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Colaboración de varios miembros del Comité de </a:t>
            </a:r>
            <a:r>
              <a:rPr lang="es-ES" dirty="0" err="1" smtClean="0">
                <a:solidFill>
                  <a:srgbClr val="002060"/>
                </a:solidFill>
              </a:rPr>
              <a:t>Aerobiología</a:t>
            </a:r>
            <a:r>
              <a:rPr lang="es-ES" dirty="0" smtClean="0">
                <a:solidFill>
                  <a:srgbClr val="002060"/>
                </a:solidFill>
              </a:rPr>
              <a:t> Clínica como revisores de los proyectos remitidos para adjudicación de becas anuales de la Fundación SEAIC</a:t>
            </a:r>
          </a:p>
          <a:p>
            <a:pPr>
              <a:buNone/>
            </a:pPr>
            <a:r>
              <a:rPr lang="es-ES" dirty="0" smtClean="0">
                <a:solidFill>
                  <a:srgbClr val="002060"/>
                </a:solidFill>
              </a:rPr>
              <a:t>     ( Dra. Ana María Burgos Montero y el Dr. Oscar Calderón Llosa)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Conferencia del Dr. </a:t>
            </a:r>
            <a:r>
              <a:rPr lang="es-ES" dirty="0" err="1" smtClean="0">
                <a:solidFill>
                  <a:srgbClr val="002060"/>
                </a:solidFill>
              </a:rPr>
              <a:t>Subiza</a:t>
            </a:r>
            <a:r>
              <a:rPr lang="es-ES" dirty="0" smtClean="0">
                <a:solidFill>
                  <a:srgbClr val="002060"/>
                </a:solidFill>
              </a:rPr>
              <a:t> j. en la celebración del 30 Aniversario de la red de Palinología de Madrid.</a:t>
            </a:r>
          </a:p>
          <a:p>
            <a:pPr lvl="0"/>
            <a:r>
              <a:rPr lang="es-ES" dirty="0" smtClean="0">
                <a:solidFill>
                  <a:srgbClr val="002060"/>
                </a:solidFill>
              </a:rPr>
              <a:t>Integración Grupo de Trabajo “Alergia en Medio Ambiente, Cambio Climático y Contaminación”. Juan José Zapata </a:t>
            </a:r>
            <a:r>
              <a:rPr lang="es-ES" dirty="0" err="1" smtClean="0">
                <a:solidFill>
                  <a:srgbClr val="002060"/>
                </a:solidFill>
              </a:rPr>
              <a:t>Yébenes</a:t>
            </a:r>
            <a:r>
              <a:rPr lang="es-ES" dirty="0" smtClean="0">
                <a:solidFill>
                  <a:srgbClr val="002060"/>
                </a:solidFill>
              </a:rPr>
              <a:t>, Alicia </a:t>
            </a:r>
            <a:r>
              <a:rPr lang="es-ES" dirty="0" err="1" smtClean="0">
                <a:solidFill>
                  <a:srgbClr val="002060"/>
                </a:solidFill>
              </a:rPr>
              <a:t>Armentia</a:t>
            </a:r>
            <a:r>
              <a:rPr lang="es-ES" dirty="0" smtClean="0">
                <a:solidFill>
                  <a:srgbClr val="002060"/>
                </a:solidFill>
              </a:rPr>
              <a:t> Medina, Teresa Carrillo Díaz, Francisco Feo Brito y Ángel Moral de Gregorio.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Colaboraciones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Juan\Pictures\x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071678"/>
            <a:ext cx="1014414" cy="1085852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Redes Sociales</a:t>
            </a:r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Juan\Pictures\instacran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143380"/>
            <a:ext cx="2114550" cy="1190625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5286380" y="2786058"/>
            <a:ext cx="3071834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AEROSEAIC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3286116" y="2071678"/>
            <a:ext cx="121444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mtClean="0"/>
              <a:t>143 </a:t>
            </a:r>
            <a:r>
              <a:rPr lang="es-ES" dirty="0" smtClean="0"/>
              <a:t>Seguidores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3286116" y="4500570"/>
            <a:ext cx="128588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125</a:t>
            </a:r>
          </a:p>
          <a:p>
            <a:pPr algn="ctr"/>
            <a:r>
              <a:rPr lang="es-ES" dirty="0" smtClean="0"/>
              <a:t>Seguidores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428596" y="285728"/>
          <a:ext cx="8215370" cy="6143644"/>
        </p:xfrm>
        <a:graphic>
          <a:graphicData uri="http://schemas.openxmlformats.org/presentationml/2006/ole">
            <p:oleObj spid="_x0000_s2049" name="Acrobat Document" r:id="rId3" imgW="3778102" imgH="5346412" progId="Acrobat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567564A7-1C44-4CA8-A5A0-0417E3B1AD78}"/>
              </a:ext>
            </a:extLst>
          </p:cNvPr>
          <p:cNvGrpSpPr/>
          <p:nvPr/>
        </p:nvGrpSpPr>
        <p:grpSpPr>
          <a:xfrm>
            <a:off x="830540" y="1"/>
            <a:ext cx="8040878" cy="7737482"/>
            <a:chOff x="1107386" y="0"/>
            <a:chExt cx="10721171" cy="7737482"/>
          </a:xfrm>
        </p:grpSpPr>
        <p:grpSp>
          <p:nvGrpSpPr>
            <p:cNvPr id="5" name="Grupo 6">
              <a:extLst>
                <a:ext uri="{FF2B5EF4-FFF2-40B4-BE49-F238E27FC236}">
                  <a16:creationId xmlns="" xmlns:a16="http://schemas.microsoft.com/office/drawing/2014/main" id="{DD2B799C-E312-4AF0-8C0D-0F6D5F4CA696}"/>
                </a:ext>
              </a:extLst>
            </p:cNvPr>
            <p:cNvGrpSpPr/>
            <p:nvPr/>
          </p:nvGrpSpPr>
          <p:grpSpPr>
            <a:xfrm>
              <a:off x="1107386" y="0"/>
              <a:ext cx="10218044" cy="6881417"/>
              <a:chOff x="986978" y="-125934"/>
              <a:chExt cx="10218044" cy="6899526"/>
            </a:xfrm>
          </p:grpSpPr>
          <p:sp>
            <p:nvSpPr>
              <p:cNvPr id="4" name="Diagrama de flujo: conector 3">
                <a:extLst>
                  <a:ext uri="{FF2B5EF4-FFF2-40B4-BE49-F238E27FC236}">
                    <a16:creationId xmlns="" xmlns:a16="http://schemas.microsoft.com/office/drawing/2014/main" id="{497716DC-6661-4776-89A6-CD0C786E5F51}"/>
                  </a:ext>
                </a:extLst>
              </p:cNvPr>
              <p:cNvSpPr/>
              <p:nvPr/>
            </p:nvSpPr>
            <p:spPr>
              <a:xfrm>
                <a:off x="9138327" y="4781075"/>
                <a:ext cx="180000" cy="180474"/>
              </a:xfrm>
              <a:prstGeom prst="flowChartConnector">
                <a:avLst/>
              </a:prstGeom>
              <a:solidFill>
                <a:srgbClr val="0033C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pic>
            <p:nvPicPr>
              <p:cNvPr id="3" name="Imagen 2">
                <a:extLst>
                  <a:ext uri="{FF2B5EF4-FFF2-40B4-BE49-F238E27FC236}">
                    <a16:creationId xmlns="" xmlns:a16="http://schemas.microsoft.com/office/drawing/2014/main" id="{EF8075EB-38B9-49E9-8A01-CF925EF7E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86978" y="-125934"/>
                <a:ext cx="10218044" cy="6899526"/>
              </a:xfrm>
              <a:prstGeom prst="rect">
                <a:avLst/>
              </a:prstGeom>
            </p:spPr>
          </p:pic>
        </p:grpSp>
        <p:sp>
          <p:nvSpPr>
            <p:cNvPr id="64" name="CuadroTexto 63">
              <a:extLst>
                <a:ext uri="{FF2B5EF4-FFF2-40B4-BE49-F238E27FC236}">
                  <a16:creationId xmlns="" xmlns:a16="http://schemas.microsoft.com/office/drawing/2014/main" id="{495843CF-6252-46AB-A0E3-316987F2EEEC}"/>
                </a:ext>
              </a:extLst>
            </p:cNvPr>
            <p:cNvSpPr txBox="1"/>
            <p:nvPr/>
          </p:nvSpPr>
          <p:spPr>
            <a:xfrm>
              <a:off x="8399512" y="4752049"/>
              <a:ext cx="3429045" cy="29854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1500" b="1" dirty="0"/>
                <a:t>          Clasificación primavera </a:t>
              </a:r>
              <a:r>
                <a:rPr lang="es-ES" sz="1500" b="1" dirty="0" smtClean="0"/>
                <a:t>2023</a:t>
              </a:r>
              <a:endParaRPr lang="es-ES" sz="1500" b="1" dirty="0"/>
            </a:p>
            <a:p>
              <a:r>
                <a:rPr lang="es-ES" sz="1500" b="1" dirty="0"/>
                <a:t>                  (pólenes gramíneas)</a:t>
              </a:r>
            </a:p>
            <a:p>
              <a:r>
                <a:rPr lang="es-ES" sz="1600" dirty="0"/>
                <a:t>         Muy leve (&lt;1000 granos/m</a:t>
              </a:r>
              <a:r>
                <a:rPr lang="es-ES" sz="1600" baseline="30000" dirty="0"/>
                <a:t>3</a:t>
              </a:r>
              <a:endParaRPr lang="es-ES" sz="1600" dirty="0"/>
            </a:p>
            <a:p>
              <a:r>
                <a:rPr lang="es-ES" sz="1600" dirty="0"/>
                <a:t>         Leve (1000-3000 granos/m</a:t>
              </a:r>
              <a:r>
                <a:rPr lang="es-ES" sz="1600" baseline="30000" dirty="0"/>
                <a:t>3</a:t>
              </a:r>
              <a:r>
                <a:rPr lang="es-ES" sz="1600" dirty="0"/>
                <a:t>)</a:t>
              </a:r>
            </a:p>
            <a:p>
              <a:r>
                <a:rPr lang="es-ES" sz="1600" dirty="0"/>
                <a:t>         Moderada (3000-5000 granos/m</a:t>
              </a:r>
              <a:r>
                <a:rPr lang="es-ES" sz="1600" baseline="30000" dirty="0"/>
                <a:t>3</a:t>
              </a:r>
              <a:r>
                <a:rPr lang="es-ES" sz="1600" dirty="0"/>
                <a:t>)</a:t>
              </a:r>
            </a:p>
            <a:p>
              <a:r>
                <a:rPr lang="es-ES" sz="1600" dirty="0"/>
                <a:t>         Intensa (&gt;5000 granos/m</a:t>
              </a:r>
              <a:r>
                <a:rPr lang="es-ES" sz="1600" baseline="30000" dirty="0"/>
                <a:t>3</a:t>
              </a:r>
              <a:r>
                <a:rPr lang="es-ES" sz="1600" dirty="0"/>
                <a:t>)</a:t>
              </a:r>
            </a:p>
          </p:txBody>
        </p:sp>
        <p:sp>
          <p:nvSpPr>
            <p:cNvPr id="8" name="Diagrama de flujo: conector 7">
              <a:extLst>
                <a:ext uri="{FF2B5EF4-FFF2-40B4-BE49-F238E27FC236}">
                  <a16:creationId xmlns="" xmlns:a16="http://schemas.microsoft.com/office/drawing/2014/main" id="{A4898883-A92D-4CCE-BE71-5713877AEA29}"/>
                </a:ext>
              </a:extLst>
            </p:cNvPr>
            <p:cNvSpPr/>
            <p:nvPr/>
          </p:nvSpPr>
          <p:spPr>
            <a:xfrm>
              <a:off x="8583742" y="6027991"/>
              <a:ext cx="180000" cy="18000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Diagrama de flujo: conector 8">
              <a:extLst>
                <a:ext uri="{FF2B5EF4-FFF2-40B4-BE49-F238E27FC236}">
                  <a16:creationId xmlns="" xmlns:a16="http://schemas.microsoft.com/office/drawing/2014/main" id="{BBB545B6-76B3-41A0-9BC0-4BD07C408703}"/>
                </a:ext>
              </a:extLst>
            </p:cNvPr>
            <p:cNvSpPr/>
            <p:nvPr/>
          </p:nvSpPr>
          <p:spPr>
            <a:xfrm>
              <a:off x="4749302" y="677412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Diagrama de flujo: conector 9">
              <a:extLst>
                <a:ext uri="{FF2B5EF4-FFF2-40B4-BE49-F238E27FC236}">
                  <a16:creationId xmlns="" xmlns:a16="http://schemas.microsoft.com/office/drawing/2014/main" id="{6C3C7B77-47FE-43AD-A456-B4D57BD6707A}"/>
                </a:ext>
              </a:extLst>
            </p:cNvPr>
            <p:cNvSpPr/>
            <p:nvPr/>
          </p:nvSpPr>
          <p:spPr>
            <a:xfrm>
              <a:off x="8589452" y="5784242"/>
              <a:ext cx="180000" cy="180000"/>
            </a:xfrm>
            <a:prstGeom prst="flowChartConnector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4" name="Diagrama de flujo: conector 13">
              <a:extLst>
                <a:ext uri="{FF2B5EF4-FFF2-40B4-BE49-F238E27FC236}">
                  <a16:creationId xmlns="" xmlns:a16="http://schemas.microsoft.com/office/drawing/2014/main" id="{E8D77E44-4DC1-4A9E-B1C7-BE2923269F9D}"/>
                </a:ext>
              </a:extLst>
            </p:cNvPr>
            <p:cNvSpPr/>
            <p:nvPr/>
          </p:nvSpPr>
          <p:spPr>
            <a:xfrm>
              <a:off x="1992820" y="6329746"/>
              <a:ext cx="180000" cy="180000"/>
            </a:xfrm>
            <a:prstGeom prst="flowChartConnector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Diagrama de flujo: conector 14">
              <a:extLst>
                <a:ext uri="{FF2B5EF4-FFF2-40B4-BE49-F238E27FC236}">
                  <a16:creationId xmlns="" xmlns:a16="http://schemas.microsoft.com/office/drawing/2014/main" id="{CFB8AFE1-E7DB-466C-BEA8-ED327ED76209}"/>
                </a:ext>
              </a:extLst>
            </p:cNvPr>
            <p:cNvSpPr/>
            <p:nvPr/>
          </p:nvSpPr>
          <p:spPr>
            <a:xfrm>
              <a:off x="2611794" y="6415396"/>
              <a:ext cx="180000" cy="180000"/>
            </a:xfrm>
            <a:prstGeom prst="flowChartConnector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Diagrama de flujo: conector 15">
              <a:extLst>
                <a:ext uri="{FF2B5EF4-FFF2-40B4-BE49-F238E27FC236}">
                  <a16:creationId xmlns="" xmlns:a16="http://schemas.microsoft.com/office/drawing/2014/main" id="{AC451F42-CA7F-4D3D-83A3-F85521D4AF5E}"/>
                </a:ext>
              </a:extLst>
            </p:cNvPr>
            <p:cNvSpPr/>
            <p:nvPr/>
          </p:nvSpPr>
          <p:spPr>
            <a:xfrm>
              <a:off x="3648118" y="501035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7" name="Diagrama de flujo: conector 16">
              <a:extLst>
                <a:ext uri="{FF2B5EF4-FFF2-40B4-BE49-F238E27FC236}">
                  <a16:creationId xmlns="" xmlns:a16="http://schemas.microsoft.com/office/drawing/2014/main" id="{AFF80B38-9458-4176-82C5-D7B5AD66CAC0}"/>
                </a:ext>
              </a:extLst>
            </p:cNvPr>
            <p:cNvSpPr/>
            <p:nvPr/>
          </p:nvSpPr>
          <p:spPr>
            <a:xfrm>
              <a:off x="4130323" y="1502258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8" name="Diagrama de flujo: conector 17">
              <a:extLst>
                <a:ext uri="{FF2B5EF4-FFF2-40B4-BE49-F238E27FC236}">
                  <a16:creationId xmlns="" xmlns:a16="http://schemas.microsoft.com/office/drawing/2014/main" id="{B89BA1C2-4476-43BC-9735-BE4358223A67}"/>
                </a:ext>
              </a:extLst>
            </p:cNvPr>
            <p:cNvSpPr/>
            <p:nvPr/>
          </p:nvSpPr>
          <p:spPr>
            <a:xfrm>
              <a:off x="4194414" y="581017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9" name="Diagrama de flujo: conector 18">
              <a:extLst>
                <a:ext uri="{FF2B5EF4-FFF2-40B4-BE49-F238E27FC236}">
                  <a16:creationId xmlns="" xmlns:a16="http://schemas.microsoft.com/office/drawing/2014/main" id="{475213A4-256B-4DCD-803B-2A73474BAA3E}"/>
                </a:ext>
              </a:extLst>
            </p:cNvPr>
            <p:cNvSpPr/>
            <p:nvPr/>
          </p:nvSpPr>
          <p:spPr>
            <a:xfrm>
              <a:off x="3504335" y="1306331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0" name="Diagrama de flujo: conector 19">
              <a:extLst>
                <a:ext uri="{FF2B5EF4-FFF2-40B4-BE49-F238E27FC236}">
                  <a16:creationId xmlns="" xmlns:a16="http://schemas.microsoft.com/office/drawing/2014/main" id="{46DE827A-FE2D-4716-A70B-C377D0F51F35}"/>
                </a:ext>
              </a:extLst>
            </p:cNvPr>
            <p:cNvSpPr/>
            <p:nvPr/>
          </p:nvSpPr>
          <p:spPr>
            <a:xfrm>
              <a:off x="7131534" y="141362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1" name="Diagrama de flujo: conector 20">
              <a:extLst>
                <a:ext uri="{FF2B5EF4-FFF2-40B4-BE49-F238E27FC236}">
                  <a16:creationId xmlns="" xmlns:a16="http://schemas.microsoft.com/office/drawing/2014/main" id="{EF5FA18A-65C7-4054-BAC8-817D7A34987F}"/>
                </a:ext>
              </a:extLst>
            </p:cNvPr>
            <p:cNvSpPr/>
            <p:nvPr/>
          </p:nvSpPr>
          <p:spPr>
            <a:xfrm>
              <a:off x="6152031" y="792225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2" name="Diagrama de flujo: conector 21">
              <a:extLst>
                <a:ext uri="{FF2B5EF4-FFF2-40B4-BE49-F238E27FC236}">
                  <a16:creationId xmlns="" xmlns:a16="http://schemas.microsoft.com/office/drawing/2014/main" id="{43238195-8833-4641-9BD6-388766997E12}"/>
                </a:ext>
              </a:extLst>
            </p:cNvPr>
            <p:cNvSpPr/>
            <p:nvPr/>
          </p:nvSpPr>
          <p:spPr>
            <a:xfrm>
              <a:off x="6751412" y="534808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3" name="Diagrama de flujo: conector 22">
              <a:extLst>
                <a:ext uri="{FF2B5EF4-FFF2-40B4-BE49-F238E27FC236}">
                  <a16:creationId xmlns="" xmlns:a16="http://schemas.microsoft.com/office/drawing/2014/main" id="{99947C96-6429-4F0B-A671-DDD932CD5697}"/>
                </a:ext>
              </a:extLst>
            </p:cNvPr>
            <p:cNvSpPr/>
            <p:nvPr/>
          </p:nvSpPr>
          <p:spPr>
            <a:xfrm>
              <a:off x="7172078" y="662809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Diagrama de flujo: conector 23">
              <a:extLst>
                <a:ext uri="{FF2B5EF4-FFF2-40B4-BE49-F238E27FC236}">
                  <a16:creationId xmlns="" xmlns:a16="http://schemas.microsoft.com/office/drawing/2014/main" id="{33D08472-2052-4667-8009-A42677EDF12B}"/>
                </a:ext>
              </a:extLst>
            </p:cNvPr>
            <p:cNvSpPr/>
            <p:nvPr/>
          </p:nvSpPr>
          <p:spPr>
            <a:xfrm>
              <a:off x="6349116" y="1446934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5" name="Diagrama de flujo: conector 24">
              <a:extLst>
                <a:ext uri="{FF2B5EF4-FFF2-40B4-BE49-F238E27FC236}">
                  <a16:creationId xmlns="" xmlns:a16="http://schemas.microsoft.com/office/drawing/2014/main" id="{A961EED5-F192-41F2-B17C-B057779B7EDA}"/>
                </a:ext>
              </a:extLst>
            </p:cNvPr>
            <p:cNvSpPr/>
            <p:nvPr/>
          </p:nvSpPr>
          <p:spPr>
            <a:xfrm>
              <a:off x="6915534" y="173029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6" name="Diagrama de flujo: conector 25">
              <a:extLst>
                <a:ext uri="{FF2B5EF4-FFF2-40B4-BE49-F238E27FC236}">
                  <a16:creationId xmlns="" xmlns:a16="http://schemas.microsoft.com/office/drawing/2014/main" id="{235A7C8A-233F-40BB-BF9D-08B5E74BC2B5}"/>
                </a:ext>
              </a:extLst>
            </p:cNvPr>
            <p:cNvSpPr/>
            <p:nvPr/>
          </p:nvSpPr>
          <p:spPr>
            <a:xfrm>
              <a:off x="5490986" y="196309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7" name="Diagrama de flujo: conector 26">
              <a:extLst>
                <a:ext uri="{FF2B5EF4-FFF2-40B4-BE49-F238E27FC236}">
                  <a16:creationId xmlns="" xmlns:a16="http://schemas.microsoft.com/office/drawing/2014/main" id="{5CB6290A-2131-4426-A1C8-7F0D1B0E0331}"/>
                </a:ext>
              </a:extLst>
            </p:cNvPr>
            <p:cNvSpPr/>
            <p:nvPr/>
          </p:nvSpPr>
          <p:spPr>
            <a:xfrm>
              <a:off x="5746358" y="120393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8" name="Diagrama de flujo: conector 27">
              <a:extLst>
                <a:ext uri="{FF2B5EF4-FFF2-40B4-BE49-F238E27FC236}">
                  <a16:creationId xmlns="" xmlns:a16="http://schemas.microsoft.com/office/drawing/2014/main" id="{B3B13A79-B75A-484D-A948-83EA08FC9EFB}"/>
                </a:ext>
              </a:extLst>
            </p:cNvPr>
            <p:cNvSpPr/>
            <p:nvPr/>
          </p:nvSpPr>
          <p:spPr>
            <a:xfrm>
              <a:off x="5054887" y="120393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9" name="Diagrama de flujo: conector 28">
              <a:extLst>
                <a:ext uri="{FF2B5EF4-FFF2-40B4-BE49-F238E27FC236}">
                  <a16:creationId xmlns="" xmlns:a16="http://schemas.microsoft.com/office/drawing/2014/main" id="{E2877320-3B5C-4EA5-A54F-846A1E5BD151}"/>
                </a:ext>
              </a:extLst>
            </p:cNvPr>
            <p:cNvSpPr/>
            <p:nvPr/>
          </p:nvSpPr>
          <p:spPr>
            <a:xfrm>
              <a:off x="4982887" y="194629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0" name="Diagrama de flujo: conector 29">
              <a:extLst>
                <a:ext uri="{FF2B5EF4-FFF2-40B4-BE49-F238E27FC236}">
                  <a16:creationId xmlns="" xmlns:a16="http://schemas.microsoft.com/office/drawing/2014/main" id="{51724BCD-8D8E-4722-B3C7-6F6BA228D87F}"/>
                </a:ext>
              </a:extLst>
            </p:cNvPr>
            <p:cNvSpPr/>
            <p:nvPr/>
          </p:nvSpPr>
          <p:spPr>
            <a:xfrm>
              <a:off x="8928983" y="1351488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1" name="Diagrama de flujo: conector 30">
              <a:extLst>
                <a:ext uri="{FF2B5EF4-FFF2-40B4-BE49-F238E27FC236}">
                  <a16:creationId xmlns="" xmlns:a16="http://schemas.microsoft.com/office/drawing/2014/main" id="{4FD293F7-66B9-4ED2-8281-9042916E5BC0}"/>
                </a:ext>
              </a:extLst>
            </p:cNvPr>
            <p:cNvSpPr/>
            <p:nvPr/>
          </p:nvSpPr>
          <p:spPr>
            <a:xfrm>
              <a:off x="4893302" y="2334789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2" name="Diagrama de flujo: conector 31">
              <a:extLst>
                <a:ext uri="{FF2B5EF4-FFF2-40B4-BE49-F238E27FC236}">
                  <a16:creationId xmlns="" xmlns:a16="http://schemas.microsoft.com/office/drawing/2014/main" id="{EB2948D7-7BD4-4814-9BFF-3EEDAA0B28E0}"/>
                </a:ext>
              </a:extLst>
            </p:cNvPr>
            <p:cNvSpPr/>
            <p:nvPr/>
          </p:nvSpPr>
          <p:spPr>
            <a:xfrm>
              <a:off x="5445652" y="2793652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3" name="Diagrama de flujo: conector 32">
              <a:extLst>
                <a:ext uri="{FF2B5EF4-FFF2-40B4-BE49-F238E27FC236}">
                  <a16:creationId xmlns="" xmlns:a16="http://schemas.microsoft.com/office/drawing/2014/main" id="{2F36EE7B-4D5E-4167-B414-08C5715E45B0}"/>
                </a:ext>
              </a:extLst>
            </p:cNvPr>
            <p:cNvSpPr/>
            <p:nvPr/>
          </p:nvSpPr>
          <p:spPr>
            <a:xfrm>
              <a:off x="5952000" y="2334789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4" name="Diagrama de flujo: conector 33">
              <a:extLst>
                <a:ext uri="{FF2B5EF4-FFF2-40B4-BE49-F238E27FC236}">
                  <a16:creationId xmlns="" xmlns:a16="http://schemas.microsoft.com/office/drawing/2014/main" id="{C33651E2-7A65-4B1B-8F66-75145CE001D4}"/>
                </a:ext>
              </a:extLst>
            </p:cNvPr>
            <p:cNvSpPr/>
            <p:nvPr/>
          </p:nvSpPr>
          <p:spPr>
            <a:xfrm>
              <a:off x="8309512" y="127593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5" name="Diagrama de flujo: conector 34">
              <a:extLst>
                <a:ext uri="{FF2B5EF4-FFF2-40B4-BE49-F238E27FC236}">
                  <a16:creationId xmlns="" xmlns:a16="http://schemas.microsoft.com/office/drawing/2014/main" id="{C52AA52C-FB86-494F-8235-3929041D7E08}"/>
                </a:ext>
              </a:extLst>
            </p:cNvPr>
            <p:cNvSpPr/>
            <p:nvPr/>
          </p:nvSpPr>
          <p:spPr>
            <a:xfrm>
              <a:off x="9988745" y="151798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6" name="Diagrama de flujo: conector 35">
              <a:extLst>
                <a:ext uri="{FF2B5EF4-FFF2-40B4-BE49-F238E27FC236}">
                  <a16:creationId xmlns="" xmlns:a16="http://schemas.microsoft.com/office/drawing/2014/main" id="{31349215-1E13-414A-ADBD-DA77140A4CC9}"/>
                </a:ext>
              </a:extLst>
            </p:cNvPr>
            <p:cNvSpPr/>
            <p:nvPr/>
          </p:nvSpPr>
          <p:spPr>
            <a:xfrm>
              <a:off x="9421200" y="1900352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7" name="Diagrama de flujo: conector 36">
              <a:extLst>
                <a:ext uri="{FF2B5EF4-FFF2-40B4-BE49-F238E27FC236}">
                  <a16:creationId xmlns="" xmlns:a16="http://schemas.microsoft.com/office/drawing/2014/main" id="{97873845-BB63-41EE-9647-B458131F911A}"/>
                </a:ext>
              </a:extLst>
            </p:cNvPr>
            <p:cNvSpPr/>
            <p:nvPr/>
          </p:nvSpPr>
          <p:spPr>
            <a:xfrm>
              <a:off x="9072983" y="211549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8" name="Diagrama de flujo: conector 37">
              <a:extLst>
                <a:ext uri="{FF2B5EF4-FFF2-40B4-BE49-F238E27FC236}">
                  <a16:creationId xmlns="" xmlns:a16="http://schemas.microsoft.com/office/drawing/2014/main" id="{A68AE583-54AD-452A-A6D8-107CA194A956}"/>
                </a:ext>
              </a:extLst>
            </p:cNvPr>
            <p:cNvSpPr/>
            <p:nvPr/>
          </p:nvSpPr>
          <p:spPr>
            <a:xfrm>
              <a:off x="7934075" y="245573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9" name="Diagrama de flujo: conector 38">
              <a:extLst>
                <a:ext uri="{FF2B5EF4-FFF2-40B4-BE49-F238E27FC236}">
                  <a16:creationId xmlns="" xmlns:a16="http://schemas.microsoft.com/office/drawing/2014/main" id="{D4D93A63-8749-4E86-A0A2-2437791C404C}"/>
                </a:ext>
              </a:extLst>
            </p:cNvPr>
            <p:cNvSpPr/>
            <p:nvPr/>
          </p:nvSpPr>
          <p:spPr>
            <a:xfrm>
              <a:off x="7593425" y="196309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0" name="Diagrama de flujo: conector 39">
              <a:extLst>
                <a:ext uri="{FF2B5EF4-FFF2-40B4-BE49-F238E27FC236}">
                  <a16:creationId xmlns="" xmlns:a16="http://schemas.microsoft.com/office/drawing/2014/main" id="{2EA2F560-BCF3-47C5-A48C-F84184AC028F}"/>
                </a:ext>
              </a:extLst>
            </p:cNvPr>
            <p:cNvSpPr/>
            <p:nvPr/>
          </p:nvSpPr>
          <p:spPr>
            <a:xfrm>
              <a:off x="10248210" y="3527933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1" name="Diagrama de flujo: conector 40">
              <a:extLst>
                <a:ext uri="{FF2B5EF4-FFF2-40B4-BE49-F238E27FC236}">
                  <a16:creationId xmlns="" xmlns:a16="http://schemas.microsoft.com/office/drawing/2014/main" id="{2846BEBA-D599-4FD6-BC5B-016003F72F5C}"/>
                </a:ext>
              </a:extLst>
            </p:cNvPr>
            <p:cNvSpPr/>
            <p:nvPr/>
          </p:nvSpPr>
          <p:spPr>
            <a:xfrm>
              <a:off x="4354175" y="5016764"/>
              <a:ext cx="180000" cy="180000"/>
            </a:xfrm>
            <a:prstGeom prst="flowChartConnector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2" name="Diagrama de flujo: conector 41">
              <a:extLst>
                <a:ext uri="{FF2B5EF4-FFF2-40B4-BE49-F238E27FC236}">
                  <a16:creationId xmlns="" xmlns:a16="http://schemas.microsoft.com/office/drawing/2014/main" id="{7E066E60-8E91-4501-B07B-1F2D9AEF32DD}"/>
                </a:ext>
              </a:extLst>
            </p:cNvPr>
            <p:cNvSpPr/>
            <p:nvPr/>
          </p:nvSpPr>
          <p:spPr>
            <a:xfrm>
              <a:off x="7480881" y="1233919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3" name="Diagrama de flujo: conector 42">
              <a:extLst>
                <a:ext uri="{FF2B5EF4-FFF2-40B4-BE49-F238E27FC236}">
                  <a16:creationId xmlns="" xmlns:a16="http://schemas.microsoft.com/office/drawing/2014/main" id="{BB4AF215-6887-4D2E-BC80-FEBE57E91FA9}"/>
                </a:ext>
              </a:extLst>
            </p:cNvPr>
            <p:cNvSpPr/>
            <p:nvPr/>
          </p:nvSpPr>
          <p:spPr>
            <a:xfrm>
              <a:off x="6915534" y="105993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4" name="Diagrama de flujo: conector 43">
              <a:extLst>
                <a:ext uri="{FF2B5EF4-FFF2-40B4-BE49-F238E27FC236}">
                  <a16:creationId xmlns="" xmlns:a16="http://schemas.microsoft.com/office/drawing/2014/main" id="{BDC659E6-5A4B-4C5A-A3EF-3AE2B32AC371}"/>
                </a:ext>
              </a:extLst>
            </p:cNvPr>
            <p:cNvSpPr/>
            <p:nvPr/>
          </p:nvSpPr>
          <p:spPr>
            <a:xfrm>
              <a:off x="8110885" y="4394462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5" name="Diagrama de flujo: conector 44">
              <a:extLst>
                <a:ext uri="{FF2B5EF4-FFF2-40B4-BE49-F238E27FC236}">
                  <a16:creationId xmlns="" xmlns:a16="http://schemas.microsoft.com/office/drawing/2014/main" id="{166E3DE5-4A97-4FFF-91C2-A2457C5DCBB7}"/>
                </a:ext>
              </a:extLst>
            </p:cNvPr>
            <p:cNvSpPr/>
            <p:nvPr/>
          </p:nvSpPr>
          <p:spPr>
            <a:xfrm>
              <a:off x="8165512" y="3818932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6" name="Diagrama de flujo: conector 45">
              <a:extLst>
                <a:ext uri="{FF2B5EF4-FFF2-40B4-BE49-F238E27FC236}">
                  <a16:creationId xmlns="" xmlns:a16="http://schemas.microsoft.com/office/drawing/2014/main" id="{1F48B3B0-CBE5-4015-96C5-552AF9B9B55A}"/>
                </a:ext>
              </a:extLst>
            </p:cNvPr>
            <p:cNvSpPr/>
            <p:nvPr/>
          </p:nvSpPr>
          <p:spPr>
            <a:xfrm>
              <a:off x="8381512" y="3061355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7" name="Diagrama de flujo: conector 46">
              <a:extLst>
                <a:ext uri="{FF2B5EF4-FFF2-40B4-BE49-F238E27FC236}">
                  <a16:creationId xmlns="" xmlns:a16="http://schemas.microsoft.com/office/drawing/2014/main" id="{4DFC58D2-61BB-48E2-B9E1-882CFE43D8B8}"/>
                </a:ext>
              </a:extLst>
            </p:cNvPr>
            <p:cNvSpPr/>
            <p:nvPr/>
          </p:nvSpPr>
          <p:spPr>
            <a:xfrm>
              <a:off x="6421116" y="533906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8" name="Diagrama de flujo: conector 47">
              <a:extLst>
                <a:ext uri="{FF2B5EF4-FFF2-40B4-BE49-F238E27FC236}">
                  <a16:creationId xmlns="" xmlns:a16="http://schemas.microsoft.com/office/drawing/2014/main" id="{587A9191-F17E-4769-A9BB-17B6D4B23B3D}"/>
                </a:ext>
              </a:extLst>
            </p:cNvPr>
            <p:cNvSpPr/>
            <p:nvPr/>
          </p:nvSpPr>
          <p:spPr>
            <a:xfrm>
              <a:off x="7244078" y="3004764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9" name="Diagrama de flujo: conector 48">
              <a:extLst>
                <a:ext uri="{FF2B5EF4-FFF2-40B4-BE49-F238E27FC236}">
                  <a16:creationId xmlns="" xmlns:a16="http://schemas.microsoft.com/office/drawing/2014/main" id="{83E14DC4-6136-4F41-A901-1B7AA8FAF739}"/>
                </a:ext>
              </a:extLst>
            </p:cNvPr>
            <p:cNvSpPr/>
            <p:nvPr/>
          </p:nvSpPr>
          <p:spPr>
            <a:xfrm>
              <a:off x="7355099" y="3853236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0" name="Diagrama de flujo: conector 49">
              <a:extLst>
                <a:ext uri="{FF2B5EF4-FFF2-40B4-BE49-F238E27FC236}">
                  <a16:creationId xmlns="" xmlns:a16="http://schemas.microsoft.com/office/drawing/2014/main" id="{D02BF502-D00E-42CF-82C6-51CC417D3DCE}"/>
                </a:ext>
              </a:extLst>
            </p:cNvPr>
            <p:cNvSpPr/>
            <p:nvPr/>
          </p:nvSpPr>
          <p:spPr>
            <a:xfrm>
              <a:off x="6064729" y="3786638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1" name="Diagrama de flujo: conector 50">
              <a:extLst>
                <a:ext uri="{FF2B5EF4-FFF2-40B4-BE49-F238E27FC236}">
                  <a16:creationId xmlns="" xmlns:a16="http://schemas.microsoft.com/office/drawing/2014/main" id="{9AAD83CC-D05C-4440-BB9E-495226FBF96E}"/>
                </a:ext>
              </a:extLst>
            </p:cNvPr>
            <p:cNvSpPr/>
            <p:nvPr/>
          </p:nvSpPr>
          <p:spPr>
            <a:xfrm>
              <a:off x="5024793" y="5926474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2" name="Diagrama de flujo: conector 51">
              <a:extLst>
                <a:ext uri="{FF2B5EF4-FFF2-40B4-BE49-F238E27FC236}">
                  <a16:creationId xmlns="" xmlns:a16="http://schemas.microsoft.com/office/drawing/2014/main" id="{896F86A6-5F3C-44F2-9BAB-0E202AD8325C}"/>
                </a:ext>
              </a:extLst>
            </p:cNvPr>
            <p:cNvSpPr/>
            <p:nvPr/>
          </p:nvSpPr>
          <p:spPr>
            <a:xfrm>
              <a:off x="5544986" y="5626779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3" name="Diagrama de flujo: conector 52">
              <a:extLst>
                <a:ext uri="{FF2B5EF4-FFF2-40B4-BE49-F238E27FC236}">
                  <a16:creationId xmlns="" xmlns:a16="http://schemas.microsoft.com/office/drawing/2014/main" id="{11E11BCE-74D2-48A7-98CD-ED7927719151}"/>
                </a:ext>
              </a:extLst>
            </p:cNvPr>
            <p:cNvSpPr/>
            <p:nvPr/>
          </p:nvSpPr>
          <p:spPr>
            <a:xfrm>
              <a:off x="6348711" y="2879343"/>
              <a:ext cx="180000" cy="180000"/>
            </a:xfrm>
            <a:prstGeom prst="flowChartConnector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4" name="Diagrama de flujo: conector 53">
              <a:extLst>
                <a:ext uri="{FF2B5EF4-FFF2-40B4-BE49-F238E27FC236}">
                  <a16:creationId xmlns="" xmlns:a16="http://schemas.microsoft.com/office/drawing/2014/main" id="{3A521EC1-67C5-49E3-873D-732E108BDC17}"/>
                </a:ext>
              </a:extLst>
            </p:cNvPr>
            <p:cNvSpPr/>
            <p:nvPr/>
          </p:nvSpPr>
          <p:spPr>
            <a:xfrm>
              <a:off x="6000554" y="3102787"/>
              <a:ext cx="180000" cy="18000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5" name="Diagrama de flujo: conector 54">
              <a:extLst>
                <a:ext uri="{FF2B5EF4-FFF2-40B4-BE49-F238E27FC236}">
                  <a16:creationId xmlns="" xmlns:a16="http://schemas.microsoft.com/office/drawing/2014/main" id="{92DAD4B2-CDC2-4624-8FD6-4BB0D5591233}"/>
                </a:ext>
              </a:extLst>
            </p:cNvPr>
            <p:cNvSpPr/>
            <p:nvPr/>
          </p:nvSpPr>
          <p:spPr>
            <a:xfrm>
              <a:off x="7132745" y="5411066"/>
              <a:ext cx="180000" cy="180000"/>
            </a:xfrm>
            <a:prstGeom prst="flowChartConnector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6" name="Diagrama de flujo: conector 55">
              <a:extLst>
                <a:ext uri="{FF2B5EF4-FFF2-40B4-BE49-F238E27FC236}">
                  <a16:creationId xmlns="" xmlns:a16="http://schemas.microsoft.com/office/drawing/2014/main" id="{B8AC8FC2-6010-4D8C-857E-7D638F5D794C}"/>
                </a:ext>
              </a:extLst>
            </p:cNvPr>
            <p:cNvSpPr/>
            <p:nvPr/>
          </p:nvSpPr>
          <p:spPr>
            <a:xfrm>
              <a:off x="4831068" y="4250462"/>
              <a:ext cx="180000" cy="18000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7" name="Diagrama de flujo: conector 56">
              <a:extLst>
                <a:ext uri="{FF2B5EF4-FFF2-40B4-BE49-F238E27FC236}">
                  <a16:creationId xmlns="" xmlns:a16="http://schemas.microsoft.com/office/drawing/2014/main" id="{9D43B0AE-3AA9-4104-83AC-F8005F7202C5}"/>
                </a:ext>
              </a:extLst>
            </p:cNvPr>
            <p:cNvSpPr/>
            <p:nvPr/>
          </p:nvSpPr>
          <p:spPr>
            <a:xfrm>
              <a:off x="4903068" y="3429000"/>
              <a:ext cx="180000" cy="180000"/>
            </a:xfrm>
            <a:prstGeom prst="flowChartConnector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8" name="Diagrama de flujo: conector 57">
              <a:extLst>
                <a:ext uri="{FF2B5EF4-FFF2-40B4-BE49-F238E27FC236}">
                  <a16:creationId xmlns="" xmlns:a16="http://schemas.microsoft.com/office/drawing/2014/main" id="{B8D7BEAF-06EA-4CD2-954E-65F336E0B7E2}"/>
                </a:ext>
              </a:extLst>
            </p:cNvPr>
            <p:cNvSpPr/>
            <p:nvPr/>
          </p:nvSpPr>
          <p:spPr>
            <a:xfrm>
              <a:off x="8589648" y="552901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9" name="Diagrama de flujo: conector 58">
              <a:extLst>
                <a:ext uri="{FF2B5EF4-FFF2-40B4-BE49-F238E27FC236}">
                  <a16:creationId xmlns="" xmlns:a16="http://schemas.microsoft.com/office/drawing/2014/main" id="{2D37AB06-4CCA-49C5-A463-AB1678733D9B}"/>
                </a:ext>
              </a:extLst>
            </p:cNvPr>
            <p:cNvSpPr/>
            <p:nvPr/>
          </p:nvSpPr>
          <p:spPr>
            <a:xfrm>
              <a:off x="6895412" y="238373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0" name="Diagrama de flujo: conector 59">
              <a:extLst>
                <a:ext uri="{FF2B5EF4-FFF2-40B4-BE49-F238E27FC236}">
                  <a16:creationId xmlns="" xmlns:a16="http://schemas.microsoft.com/office/drawing/2014/main" id="{3B090B94-B5F0-49E6-8A7F-422045B5B321}"/>
                </a:ext>
              </a:extLst>
            </p:cNvPr>
            <p:cNvSpPr/>
            <p:nvPr/>
          </p:nvSpPr>
          <p:spPr>
            <a:xfrm>
              <a:off x="5037302" y="4894130"/>
              <a:ext cx="180000" cy="180000"/>
            </a:xfrm>
            <a:prstGeom prst="flowChartConnector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1" name="Diagrama de flujo: conector 60">
              <a:extLst>
                <a:ext uri="{FF2B5EF4-FFF2-40B4-BE49-F238E27FC236}">
                  <a16:creationId xmlns="" xmlns:a16="http://schemas.microsoft.com/office/drawing/2014/main" id="{26C88319-F0D3-438F-A0F7-A82FAD865DE9}"/>
                </a:ext>
              </a:extLst>
            </p:cNvPr>
            <p:cNvSpPr/>
            <p:nvPr/>
          </p:nvSpPr>
          <p:spPr>
            <a:xfrm>
              <a:off x="6567546" y="4473466"/>
              <a:ext cx="180000" cy="180000"/>
            </a:xfrm>
            <a:prstGeom prst="flowChartConnector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2" name="Diagrama de flujo: conector 61">
              <a:extLst>
                <a:ext uri="{FF2B5EF4-FFF2-40B4-BE49-F238E27FC236}">
                  <a16:creationId xmlns="" xmlns:a16="http://schemas.microsoft.com/office/drawing/2014/main" id="{0158721A-07A8-48FE-9C25-46ADA92A153B}"/>
                </a:ext>
              </a:extLst>
            </p:cNvPr>
            <p:cNvSpPr/>
            <p:nvPr/>
          </p:nvSpPr>
          <p:spPr>
            <a:xfrm>
              <a:off x="5634986" y="4460233"/>
              <a:ext cx="180000" cy="180000"/>
            </a:xfrm>
            <a:prstGeom prst="flowChartConnector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3" name="Diagrama de flujo: conector 62">
              <a:extLst>
                <a:ext uri="{FF2B5EF4-FFF2-40B4-BE49-F238E27FC236}">
                  <a16:creationId xmlns="" xmlns:a16="http://schemas.microsoft.com/office/drawing/2014/main" id="{470415D2-1213-4582-8252-9651DEA520FC}"/>
                </a:ext>
              </a:extLst>
            </p:cNvPr>
            <p:cNvSpPr/>
            <p:nvPr/>
          </p:nvSpPr>
          <p:spPr>
            <a:xfrm>
              <a:off x="7637186" y="4763300"/>
              <a:ext cx="180000" cy="180000"/>
            </a:xfrm>
            <a:prstGeom prst="flowChartConnecto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  <a:extLst>
                <a:ext uri="{C807C97D-BFC1-408E-A445-0C87EB9F89A2}">
                  <ask:lineSketchStyleProps xmlns=""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5" name="Diagrama de flujo: conector 64">
              <a:extLst>
                <a:ext uri="{FF2B5EF4-FFF2-40B4-BE49-F238E27FC236}">
                  <a16:creationId xmlns="" xmlns:a16="http://schemas.microsoft.com/office/drawing/2014/main" id="{784A9723-0084-4083-93A9-925B9CE630B8}"/>
                </a:ext>
              </a:extLst>
            </p:cNvPr>
            <p:cNvSpPr/>
            <p:nvPr/>
          </p:nvSpPr>
          <p:spPr>
            <a:xfrm>
              <a:off x="8594235" y="5282961"/>
              <a:ext cx="180000" cy="180000"/>
            </a:xfrm>
            <a:prstGeom prst="flowChartConnector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7616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Acrobat Document" r:id="rId3" imgW="5715000" imgH="13334921" progId="Acrobat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s-ES" dirty="0" smtClean="0">
                <a:solidFill>
                  <a:srgbClr val="002060"/>
                </a:solidFill>
              </a:rPr>
              <a:t>Realización de talleres de </a:t>
            </a:r>
            <a:r>
              <a:rPr lang="es-ES" dirty="0" err="1" smtClean="0">
                <a:solidFill>
                  <a:srgbClr val="002060"/>
                </a:solidFill>
              </a:rPr>
              <a:t>aerobiología</a:t>
            </a:r>
            <a:r>
              <a:rPr lang="es-ES" dirty="0" smtClean="0">
                <a:solidFill>
                  <a:srgbClr val="002060"/>
                </a:solidFill>
              </a:rPr>
              <a:t> en todos los congresos </a:t>
            </a:r>
            <a:r>
              <a:rPr lang="es-ES" dirty="0" err="1" smtClean="0">
                <a:solidFill>
                  <a:srgbClr val="002060"/>
                </a:solidFill>
              </a:rPr>
              <a:t>Alergosur</a:t>
            </a:r>
            <a:r>
              <a:rPr lang="es-ES" dirty="0" smtClean="0">
                <a:solidFill>
                  <a:srgbClr val="002060"/>
                </a:solidFill>
              </a:rPr>
              <a:t> ( Próximo en Granada) .</a:t>
            </a:r>
          </a:p>
          <a:p>
            <a:pPr lvl="0">
              <a:buNone/>
            </a:pPr>
            <a:r>
              <a:rPr lang="es-ES" dirty="0" smtClean="0">
                <a:solidFill>
                  <a:srgbClr val="002060"/>
                </a:solidFill>
              </a:rPr>
              <a:t>    Dr. Francisco Moreno, Dra. Cristina De Castro y      Juan José Zapata.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Elaboración de un proyecto sobre Mapa </a:t>
            </a:r>
            <a:r>
              <a:rPr lang="es-ES" dirty="0" err="1" smtClean="0">
                <a:solidFill>
                  <a:srgbClr val="002060"/>
                </a:solidFill>
              </a:rPr>
              <a:t>Acarológico</a:t>
            </a:r>
            <a:r>
              <a:rPr lang="es-ES" dirty="0" smtClean="0">
                <a:solidFill>
                  <a:srgbClr val="002060"/>
                </a:solidFill>
              </a:rPr>
              <a:t> de España ( Dr. Francisco Moreno) 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Proyecto de colaboración con Javier Fernández  para poner en marcha un posible captador automático y correlacionar resultados con captadores manuales , a la vista de la proliferación de dichos captadores en todo el mundo.</a:t>
            </a:r>
          </a:p>
          <a:p>
            <a:pPr lvl="0"/>
            <a:endParaRPr lang="es-ES" dirty="0" smtClean="0">
              <a:solidFill>
                <a:srgbClr val="002060"/>
              </a:solidFill>
            </a:endParaRPr>
          </a:p>
          <a:p>
            <a:pPr lvl="0"/>
            <a:endParaRPr lang="es-ES" dirty="0" smtClean="0">
              <a:solidFill>
                <a:srgbClr val="002060"/>
              </a:solidFill>
            </a:endParaRPr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Proyectos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Colaboración con Alicia en el blog de la SEAIC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Grupo de revisiones bibliográficas.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Grupo de trabajo para colaborar en proyectos con los diferentes comités : Alimentos, enfermería, Inmunoterapia…etc.</a:t>
            </a:r>
          </a:p>
          <a:p>
            <a:r>
              <a:rPr lang="es-ES" dirty="0" smtClean="0">
                <a:solidFill>
                  <a:srgbClr val="002060"/>
                </a:solidFill>
              </a:rPr>
              <a:t>Grupo de trabajo para la realización y supervisión de la página web .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Propuestas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8912" y="785794"/>
            <a:ext cx="8229600" cy="1143008"/>
          </a:xfrm>
        </p:spPr>
        <p:txBody>
          <a:bodyPr>
            <a:normAutofit/>
          </a:bodyPr>
          <a:lstStyle/>
          <a:p>
            <a:r>
              <a:rPr lang="es-ES" sz="3600" b="1" dirty="0" smtClean="0"/>
              <a:t>       33 Congresos SEAIC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2214554"/>
            <a:ext cx="8503920" cy="39290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b="1" dirty="0" smtClean="0"/>
              <a:t>1949 a 1988 Tesis Doctoral del Dr. Roberto Pelta</a:t>
            </a:r>
            <a:endParaRPr lang="es-ES" sz="2400" dirty="0" smtClean="0"/>
          </a:p>
          <a:p>
            <a:pPr>
              <a:buNone/>
            </a:pPr>
            <a:endParaRPr lang="es-ES" sz="2400" b="1" dirty="0" smtClean="0"/>
          </a:p>
          <a:p>
            <a:pPr>
              <a:buNone/>
            </a:pPr>
            <a:endParaRPr lang="es-ES" sz="2400" b="1" dirty="0" smtClean="0"/>
          </a:p>
          <a:p>
            <a:pPr>
              <a:buNone/>
            </a:pPr>
            <a:endParaRPr lang="es-ES" sz="2400" b="1" dirty="0" smtClean="0"/>
          </a:p>
          <a:p>
            <a:pPr>
              <a:buNone/>
            </a:pPr>
            <a:r>
              <a:rPr lang="es-ES" sz="2400" b="1" smtClean="0"/>
              <a:t>1990-2022 </a:t>
            </a:r>
            <a:r>
              <a:rPr lang="es-ES" sz="2400" b="1" dirty="0" smtClean="0"/>
              <a:t>Revisión sistemática 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357158" y="2786058"/>
            <a:ext cx="7058068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s-ES" dirty="0" smtClean="0">
                <a:solidFill>
                  <a:schemeClr val="bg1"/>
                </a:solidFill>
              </a:rPr>
              <a:t>I Congreso Nacional 1949, 3 ponencias </a:t>
            </a:r>
          </a:p>
          <a:p>
            <a:pPr>
              <a:buNone/>
            </a:pPr>
            <a:r>
              <a:rPr lang="es-ES" dirty="0" smtClean="0">
                <a:solidFill>
                  <a:schemeClr val="bg1"/>
                </a:solidFill>
              </a:rPr>
              <a:t>II C. N.1951, 1 ponencia.</a:t>
            </a:r>
          </a:p>
          <a:p>
            <a:pPr>
              <a:buNone/>
            </a:pPr>
            <a:r>
              <a:rPr lang="es-ES" dirty="0" smtClean="0">
                <a:solidFill>
                  <a:schemeClr val="bg1"/>
                </a:solidFill>
              </a:rPr>
              <a:t>XIV C.N.1984, la primera ponencia extensa.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57158" y="4643446"/>
            <a:ext cx="7000924" cy="928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s-ES" dirty="0" smtClean="0"/>
              <a:t>2 Ponencias.</a:t>
            </a:r>
          </a:p>
          <a:p>
            <a:pPr>
              <a:buNone/>
            </a:pPr>
            <a:r>
              <a:rPr lang="es-ES" dirty="0" smtClean="0"/>
              <a:t>16 Comunicaciones.</a:t>
            </a:r>
          </a:p>
          <a:p>
            <a:pPr>
              <a:buNone/>
            </a:pPr>
            <a:r>
              <a:rPr lang="es-ES" dirty="0" smtClean="0"/>
              <a:t>49 Posters.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1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848872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71604" y="4214818"/>
            <a:ext cx="6500858" cy="76495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s-ES" sz="3200" dirty="0" smtClean="0"/>
              <a:t>MUCHAS GRACIAS 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1754</TotalTime>
  <Words>1613</Words>
  <Application>Microsoft Office PowerPoint</Application>
  <PresentationFormat>Presentación en pantalla (4:3)</PresentationFormat>
  <Paragraphs>134</Paragraphs>
  <Slides>25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7" baseType="lpstr">
      <vt:lpstr>Concurrencia</vt:lpstr>
      <vt:lpstr>Acrobat Document</vt:lpstr>
      <vt:lpstr>ACTIVIDAD COMITÉ DE AEROBIOLOGIA 2022-2023</vt:lpstr>
      <vt:lpstr>COMITÉ DE AEROBIOLOGÍA CLÍNICA </vt:lpstr>
      <vt:lpstr>Diapositiva 3</vt:lpstr>
      <vt:lpstr>Actividad de la página</vt:lpstr>
      <vt:lpstr>Actividad de la página</vt:lpstr>
      <vt:lpstr>Consultas y Gestiones</vt:lpstr>
      <vt:lpstr>Gastos</vt:lpstr>
      <vt:lpstr>Página polenes.com</vt:lpstr>
      <vt:lpstr>Jornadas Botánicas </vt:lpstr>
      <vt:lpstr>Jornadas Botánicas</vt:lpstr>
      <vt:lpstr>Curso avanzado de Palinología</vt:lpstr>
      <vt:lpstr>Comunicaciones</vt:lpstr>
      <vt:lpstr>Comunicaciones</vt:lpstr>
      <vt:lpstr>Publicaciones en Revistas</vt:lpstr>
      <vt:lpstr>Tesis Doctorales</vt:lpstr>
      <vt:lpstr>Capítulos de libros</vt:lpstr>
      <vt:lpstr>Colaboraciones</vt:lpstr>
      <vt:lpstr>Redes Sociales</vt:lpstr>
      <vt:lpstr>Diapositiva 19</vt:lpstr>
      <vt:lpstr>Diapositiva 20</vt:lpstr>
      <vt:lpstr>Diapositiva 21</vt:lpstr>
      <vt:lpstr>Proyectos</vt:lpstr>
      <vt:lpstr>Propuestas</vt:lpstr>
      <vt:lpstr>       33 Congresos SEAIC</vt:lpstr>
      <vt:lpstr>MUCHAS GRACIAS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ACTIVIDAD COMITÉ DE AEROBIOLOGIA 2020-2021</dc:title>
  <dc:creator>Angel Moral de Gregorio</dc:creator>
  <cp:lastModifiedBy>Juan</cp:lastModifiedBy>
  <cp:revision>81</cp:revision>
  <dcterms:created xsi:type="dcterms:W3CDTF">2021-06-09T22:50:54Z</dcterms:created>
  <dcterms:modified xsi:type="dcterms:W3CDTF">2023-10-29T22:50:11Z</dcterms:modified>
</cp:coreProperties>
</file>